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634" r:id="rId2"/>
    <p:sldId id="748" r:id="rId3"/>
    <p:sldId id="755" r:id="rId4"/>
    <p:sldId id="747" r:id="rId5"/>
    <p:sldId id="759" r:id="rId6"/>
    <p:sldId id="749" r:id="rId7"/>
    <p:sldId id="761" r:id="rId8"/>
    <p:sldId id="750" r:id="rId9"/>
    <p:sldId id="760" r:id="rId10"/>
    <p:sldId id="762" r:id="rId11"/>
  </p:sldIdLst>
  <p:sldSz cx="9144000" cy="6858000" type="screen4x3"/>
  <p:notesSz cx="7112000" cy="9398000"/>
  <p:defaultTextStyle>
    <a:defPPr>
      <a:defRPr lang="en-US"/>
    </a:defPPr>
    <a:lvl1pPr algn="l" rtl="0" fontAlgn="base">
      <a:spcBef>
        <a:spcPct val="0"/>
      </a:spcBef>
      <a:spcAft>
        <a:spcPct val="0"/>
      </a:spcAft>
      <a:defRPr sz="20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0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0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0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0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0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0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0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0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3072">
          <p15:clr>
            <a:srgbClr val="A4A3A4"/>
          </p15:clr>
        </p15:guide>
      </p15:sldGuideLst>
    </p:ext>
    <p:ext uri="{2D200454-40CA-4A62-9FC3-DE9A4176ACB9}">
      <p15:notesGuideLst xmlns:p15="http://schemas.microsoft.com/office/powerpoint/2012/main">
        <p15:guide id="1" orient="horz" pos="2960">
          <p15:clr>
            <a:srgbClr val="A4A3A4"/>
          </p15:clr>
        </p15:guide>
        <p15:guide id="2" pos="22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xecutive Director" initials="" lastIdx="13" clrIdx="0"/>
  <p:cmAuthor id="1" name="Pat" initials="P" lastIdx="16" clrIdx="1"/>
  <p:cmAuthor id="2" name="Devin Reston" initials="DR" lastIdx="16" clrIdx="2"/>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C79"/>
    <a:srgbClr val="49E600"/>
    <a:srgbClr val="00E605"/>
    <a:srgbClr val="CECE00"/>
    <a:srgbClr val="DDDDDD"/>
    <a:srgbClr val="FFCC00"/>
    <a:srgbClr val="FFCC99"/>
    <a:srgbClr val="EAEAEA"/>
    <a:srgbClr val="0081F0"/>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1" autoAdjust="0"/>
    <p:restoredTop sz="99800" autoAdjust="0"/>
  </p:normalViewPr>
  <p:slideViewPr>
    <p:cSldViewPr showGuides="1">
      <p:cViewPr varScale="1">
        <p:scale>
          <a:sx n="100" d="100"/>
          <a:sy n="100" d="100"/>
        </p:scale>
        <p:origin x="78" y="240"/>
      </p:cViewPr>
      <p:guideLst>
        <p:guide orient="horz" pos="2208"/>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3176" y="632"/>
      </p:cViewPr>
      <p:guideLst>
        <p:guide orient="horz" pos="2960"/>
        <p:guide pos="22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81867" cy="470222"/>
          </a:xfrm>
          <a:prstGeom prst="rect">
            <a:avLst/>
          </a:prstGeom>
          <a:noFill/>
          <a:ln w="9525">
            <a:noFill/>
            <a:miter lim="800000"/>
            <a:headEnd/>
            <a:tailEnd/>
          </a:ln>
          <a:effectLst/>
        </p:spPr>
        <p:txBody>
          <a:bodyPr vert="horz" wrap="square" lIns="94686" tIns="47344" rIns="94686" bIns="47344" numCol="1" anchor="t" anchorCtr="0" compatLnSpc="1">
            <a:prstTxWarp prst="textNoShape">
              <a:avLst/>
            </a:prstTxWarp>
          </a:bodyPr>
          <a:lstStyle>
            <a:lvl1pPr defTabSz="946959">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66563" name="Rectangle 3"/>
          <p:cNvSpPr>
            <a:spLocks noGrp="1" noChangeArrowheads="1"/>
          </p:cNvSpPr>
          <p:nvPr>
            <p:ph type="dt" sz="quarter" idx="1"/>
          </p:nvPr>
        </p:nvSpPr>
        <p:spPr bwMode="auto">
          <a:xfrm>
            <a:off x="4028488" y="0"/>
            <a:ext cx="3081867" cy="470222"/>
          </a:xfrm>
          <a:prstGeom prst="rect">
            <a:avLst/>
          </a:prstGeom>
          <a:noFill/>
          <a:ln w="9525">
            <a:noFill/>
            <a:miter lim="800000"/>
            <a:headEnd/>
            <a:tailEnd/>
          </a:ln>
          <a:effectLst/>
        </p:spPr>
        <p:txBody>
          <a:bodyPr vert="horz" wrap="square" lIns="94686" tIns="47344" rIns="94686" bIns="47344" numCol="1" anchor="t" anchorCtr="0" compatLnSpc="1">
            <a:prstTxWarp prst="textNoShape">
              <a:avLst/>
            </a:prstTxWarp>
          </a:bodyPr>
          <a:lstStyle>
            <a:lvl1pPr algn="r" defTabSz="946959">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66564" name="Rectangle 4"/>
          <p:cNvSpPr>
            <a:spLocks noGrp="1" noChangeArrowheads="1"/>
          </p:cNvSpPr>
          <p:nvPr>
            <p:ph type="ftr" sz="quarter" idx="2"/>
          </p:nvPr>
        </p:nvSpPr>
        <p:spPr bwMode="auto">
          <a:xfrm>
            <a:off x="0" y="8926173"/>
            <a:ext cx="3081867" cy="470222"/>
          </a:xfrm>
          <a:prstGeom prst="rect">
            <a:avLst/>
          </a:prstGeom>
          <a:noFill/>
          <a:ln w="9525">
            <a:noFill/>
            <a:miter lim="800000"/>
            <a:headEnd/>
            <a:tailEnd/>
          </a:ln>
          <a:effectLst/>
        </p:spPr>
        <p:txBody>
          <a:bodyPr vert="horz" wrap="square" lIns="94686" tIns="47344" rIns="94686" bIns="47344" numCol="1" anchor="b" anchorCtr="0" compatLnSpc="1">
            <a:prstTxWarp prst="textNoShape">
              <a:avLst/>
            </a:prstTxWarp>
          </a:bodyPr>
          <a:lstStyle>
            <a:lvl1pPr defTabSz="946959">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66565" name="Rectangle 5"/>
          <p:cNvSpPr>
            <a:spLocks noGrp="1" noChangeArrowheads="1"/>
          </p:cNvSpPr>
          <p:nvPr>
            <p:ph type="sldNum" sz="quarter" idx="3"/>
          </p:nvPr>
        </p:nvSpPr>
        <p:spPr bwMode="auto">
          <a:xfrm>
            <a:off x="4028488" y="8926173"/>
            <a:ext cx="3081867" cy="470222"/>
          </a:xfrm>
          <a:prstGeom prst="rect">
            <a:avLst/>
          </a:prstGeom>
          <a:noFill/>
          <a:ln w="9525">
            <a:noFill/>
            <a:miter lim="800000"/>
            <a:headEnd/>
            <a:tailEnd/>
          </a:ln>
          <a:effectLst/>
        </p:spPr>
        <p:txBody>
          <a:bodyPr vert="horz" wrap="square" lIns="94686" tIns="47344" rIns="94686" bIns="47344" numCol="1" anchor="b" anchorCtr="0" compatLnSpc="1">
            <a:prstTxWarp prst="textNoShape">
              <a:avLst/>
            </a:prstTxWarp>
          </a:bodyPr>
          <a:lstStyle>
            <a:lvl1pPr algn="r" defTabSz="946959">
              <a:defRPr sz="1200">
                <a:latin typeface="Arial" pitchFamily="-111" charset="0"/>
                <a:ea typeface="ＭＳ Ｐゴシック" pitchFamily="-111" charset="-128"/>
                <a:cs typeface="ＭＳ Ｐゴシック" pitchFamily="-111" charset="-128"/>
              </a:defRPr>
            </a:lvl1pPr>
          </a:lstStyle>
          <a:p>
            <a:pPr>
              <a:defRPr/>
            </a:pPr>
            <a:fld id="{7CF5392B-7806-1D40-9B7D-CB9F920132B0}" type="slidenum">
              <a:rPr lang="en-US"/>
              <a:pPr>
                <a:defRPr/>
              </a:pPr>
              <a:t>‹#›</a:t>
            </a:fld>
            <a:endParaRPr lang="en-US" dirty="0"/>
          </a:p>
        </p:txBody>
      </p:sp>
    </p:spTree>
    <p:extLst>
      <p:ext uri="{BB962C8B-B14F-4D97-AF65-F5344CB8AC3E}">
        <p14:creationId xmlns:p14="http://schemas.microsoft.com/office/powerpoint/2010/main" val="2510831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81867" cy="47022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166915" name="Rectangle 3"/>
          <p:cNvSpPr>
            <a:spLocks noGrp="1" noChangeArrowheads="1"/>
          </p:cNvSpPr>
          <p:nvPr>
            <p:ph type="dt" idx="1"/>
          </p:nvPr>
        </p:nvSpPr>
        <p:spPr bwMode="auto">
          <a:xfrm>
            <a:off x="4028488" y="0"/>
            <a:ext cx="3081867" cy="470222"/>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lvl1pPr algn="r">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06500" y="704850"/>
            <a:ext cx="4699000" cy="3524250"/>
          </a:xfrm>
          <a:prstGeom prst="rect">
            <a:avLst/>
          </a:prstGeom>
          <a:noFill/>
          <a:ln w="9525">
            <a:solidFill>
              <a:srgbClr val="000000"/>
            </a:solidFill>
            <a:miter lim="800000"/>
            <a:headEnd/>
            <a:tailEnd/>
          </a:ln>
        </p:spPr>
      </p:sp>
      <p:sp>
        <p:nvSpPr>
          <p:cNvPr id="166917" name="Rectangle 5"/>
          <p:cNvSpPr>
            <a:spLocks noGrp="1" noChangeArrowheads="1"/>
          </p:cNvSpPr>
          <p:nvPr>
            <p:ph type="body" sz="quarter" idx="3"/>
          </p:nvPr>
        </p:nvSpPr>
        <p:spPr bwMode="auto">
          <a:xfrm>
            <a:off x="711200" y="4464693"/>
            <a:ext cx="5689600" cy="4228780"/>
          </a:xfrm>
          <a:prstGeom prst="rect">
            <a:avLst/>
          </a:prstGeom>
          <a:noFill/>
          <a:ln w="9525">
            <a:noFill/>
            <a:miter lim="800000"/>
            <a:headEnd/>
            <a:tailEnd/>
          </a:ln>
          <a:effectLst/>
        </p:spPr>
        <p:txBody>
          <a:bodyPr vert="horz" wrap="square" lIns="92921" tIns="46461" rIns="92921" bIns="4646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6918" name="Rectangle 6"/>
          <p:cNvSpPr>
            <a:spLocks noGrp="1" noChangeArrowheads="1"/>
          </p:cNvSpPr>
          <p:nvPr>
            <p:ph type="ftr" sz="quarter" idx="4"/>
          </p:nvPr>
        </p:nvSpPr>
        <p:spPr bwMode="auto">
          <a:xfrm>
            <a:off x="0" y="8926173"/>
            <a:ext cx="3081867" cy="470222"/>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166919" name="Rectangle 7"/>
          <p:cNvSpPr>
            <a:spLocks noGrp="1" noChangeArrowheads="1"/>
          </p:cNvSpPr>
          <p:nvPr>
            <p:ph type="sldNum" sz="quarter" idx="5"/>
          </p:nvPr>
        </p:nvSpPr>
        <p:spPr bwMode="auto">
          <a:xfrm>
            <a:off x="4028488" y="8926173"/>
            <a:ext cx="3081867" cy="470222"/>
          </a:xfrm>
          <a:prstGeom prst="rect">
            <a:avLst/>
          </a:prstGeom>
          <a:noFill/>
          <a:ln w="9525">
            <a:noFill/>
            <a:miter lim="800000"/>
            <a:headEnd/>
            <a:tailEnd/>
          </a:ln>
          <a:effectLst/>
        </p:spPr>
        <p:txBody>
          <a:bodyPr vert="horz" wrap="square" lIns="92921" tIns="46461" rIns="92921" bIns="46461" numCol="1" anchor="b" anchorCtr="0" compatLnSpc="1">
            <a:prstTxWarp prst="textNoShape">
              <a:avLst/>
            </a:prstTxWarp>
          </a:bodyPr>
          <a:lstStyle>
            <a:lvl1pPr algn="r">
              <a:defRPr sz="1200">
                <a:latin typeface="Arial" pitchFamily="-111" charset="0"/>
                <a:ea typeface="ＭＳ Ｐゴシック" pitchFamily="-111" charset="-128"/>
                <a:cs typeface="ＭＳ Ｐゴシック" pitchFamily="-111" charset="-128"/>
              </a:defRPr>
            </a:lvl1pPr>
          </a:lstStyle>
          <a:p>
            <a:pPr>
              <a:defRPr/>
            </a:pPr>
            <a:fld id="{2F4BFACD-8B06-244F-8F5D-7E1C2AB14855}" type="slidenum">
              <a:rPr lang="en-US"/>
              <a:pPr>
                <a:defRPr/>
              </a:pPr>
              <a:t>‹#›</a:t>
            </a:fld>
            <a:endParaRPr lang="en-US" dirty="0"/>
          </a:p>
        </p:txBody>
      </p:sp>
    </p:spTree>
    <p:extLst>
      <p:ext uri="{BB962C8B-B14F-4D97-AF65-F5344CB8AC3E}">
        <p14:creationId xmlns:p14="http://schemas.microsoft.com/office/powerpoint/2010/main" val="3081052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F4BFACD-8B06-244F-8F5D-7E1C2AB14855}" type="slidenum">
              <a:rPr lang="en-US" smtClean="0"/>
              <a:pPr>
                <a:defRPr/>
              </a:pPr>
              <a:t>1</a:t>
            </a:fld>
            <a:endParaRPr lang="en-US" dirty="0"/>
          </a:p>
        </p:txBody>
      </p:sp>
    </p:spTree>
    <p:extLst>
      <p:ext uri="{BB962C8B-B14F-4D97-AF65-F5344CB8AC3E}">
        <p14:creationId xmlns:p14="http://schemas.microsoft.com/office/powerpoint/2010/main" val="1100978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Rectangle 12"/>
          <p:cNvSpPr>
            <a:spLocks noChangeArrowheads="1"/>
          </p:cNvSpPr>
          <p:nvPr/>
        </p:nvSpPr>
        <p:spPr bwMode="auto">
          <a:xfrm>
            <a:off x="5257800" y="762000"/>
            <a:ext cx="3352800" cy="762000"/>
          </a:xfrm>
          <a:prstGeom prst="rect">
            <a:avLst/>
          </a:prstGeom>
          <a:noFill/>
          <a:ln w="9525">
            <a:noFill/>
            <a:miter lim="800000"/>
            <a:headEnd/>
            <a:tailEnd/>
          </a:ln>
          <a:effectLst/>
        </p:spPr>
        <p:txBody>
          <a:bodyPr anchor="ctr">
            <a:prstTxWarp prst="textNoShape">
              <a:avLst/>
            </a:prstTxWarp>
          </a:bodyPr>
          <a:lstStyle/>
          <a:p>
            <a:pPr algn="ctr">
              <a:spcBef>
                <a:spcPct val="20000"/>
              </a:spcBef>
              <a:defRPr/>
            </a:pPr>
            <a:endParaRPr lang="en-US" sz="2800" b="1" dirty="0">
              <a:solidFill>
                <a:srgbClr val="000099"/>
              </a:solidFill>
              <a:latin typeface="Arial" pitchFamily="-111" charset="0"/>
              <a:ea typeface="ＭＳ Ｐゴシック" pitchFamily="-111" charset="-128"/>
              <a:cs typeface="ＭＳ Ｐゴシック" pitchFamily="-111" charset="-128"/>
            </a:endParaRPr>
          </a:p>
        </p:txBody>
      </p:sp>
      <p:sp>
        <p:nvSpPr>
          <p:cNvPr id="3074" name="Rectangle 2"/>
          <p:cNvSpPr>
            <a:spLocks noGrp="1" noChangeArrowheads="1"/>
          </p:cNvSpPr>
          <p:nvPr>
            <p:ph type="ctrTitle"/>
          </p:nvPr>
        </p:nvSpPr>
        <p:spPr>
          <a:xfrm>
            <a:off x="914400" y="1676400"/>
            <a:ext cx="7315200" cy="1924050"/>
          </a:xfrm>
        </p:spPr>
        <p:txBody>
          <a:bodyPr/>
          <a:lstStyle>
            <a:lvl1pPr algn="ctr">
              <a:defRPr sz="4400" b="1"/>
            </a:lvl1pPr>
          </a:lstStyle>
          <a:p>
            <a:r>
              <a:rPr lang="en-US"/>
              <a:t>Click to edit Master title style</a:t>
            </a:r>
          </a:p>
        </p:txBody>
      </p:sp>
      <p:sp>
        <p:nvSpPr>
          <p:cNvPr id="8" name="Rectangle 5"/>
          <p:cNvSpPr>
            <a:spLocks noGrp="1" noChangeArrowheads="1"/>
          </p:cNvSpPr>
          <p:nvPr>
            <p:ph type="ftr" sz="quarter" idx="10"/>
          </p:nvPr>
        </p:nvSpPr>
        <p:spPr/>
        <p:txBody>
          <a:bodyPr/>
          <a:lstStyle>
            <a:lvl1pPr>
              <a:defRPr/>
            </a:lvl1pPr>
          </a:lstStyle>
          <a:p>
            <a:pPr>
              <a:defRPr/>
            </a:pPr>
            <a:endParaRPr lang="en-US" dirty="0"/>
          </a:p>
        </p:txBody>
      </p:sp>
      <p:sp>
        <p:nvSpPr>
          <p:cNvPr id="9" name="Rectangle 6"/>
          <p:cNvSpPr>
            <a:spLocks noGrp="1" noChangeArrowheads="1"/>
          </p:cNvSpPr>
          <p:nvPr>
            <p:ph type="sldNum" sz="quarter" idx="11"/>
          </p:nvPr>
        </p:nvSpPr>
        <p:spPr/>
        <p:txBody>
          <a:bodyPr/>
          <a:lstStyle>
            <a:lvl1pPr>
              <a:defRPr/>
            </a:lvl1pPr>
          </a:lstStyle>
          <a:p>
            <a:pPr>
              <a:defRPr/>
            </a:pPr>
            <a:fld id="{620661B2-5847-7049-BA36-B33C438B8E17}" type="slidenum">
              <a:rPr lang="en-US"/>
              <a:pPr>
                <a:defRPr/>
              </a:pPr>
              <a:t>‹#›</a:t>
            </a:fld>
            <a:endParaRPr lang="en-US" dirty="0"/>
          </a:p>
        </p:txBody>
      </p:sp>
      <p:sp>
        <p:nvSpPr>
          <p:cNvPr id="10" name="Rectangle 13"/>
          <p:cNvSpPr>
            <a:spLocks noChangeArrowheads="1"/>
          </p:cNvSpPr>
          <p:nvPr userDrawn="1"/>
        </p:nvSpPr>
        <p:spPr bwMode="auto">
          <a:xfrm>
            <a:off x="447675" y="6407150"/>
            <a:ext cx="8239125" cy="69850"/>
          </a:xfrm>
          <a:prstGeom prst="rect">
            <a:avLst/>
          </a:prstGeom>
          <a:solidFill>
            <a:srgbClr val="FFCC00">
              <a:alpha val="53999"/>
            </a:srgbClr>
          </a:solidFill>
          <a:ln w="12700">
            <a:solidFill>
              <a:srgbClr val="FFCC00"/>
            </a:solidFill>
            <a:miter lim="800000"/>
            <a:headEnd/>
            <a:tailEnd/>
          </a:ln>
          <a:effectLst/>
        </p:spPr>
        <p:txBody>
          <a:bodyPr wrap="square" anchor="ctr">
            <a:prstTxWarp prst="textNoShape">
              <a:avLst/>
            </a:prstTxWarp>
            <a:spAutoFit/>
          </a:bodyPr>
          <a:lstStyle/>
          <a:p>
            <a:pPr>
              <a:defRPr/>
            </a:pPr>
            <a:endParaRPr lang="en-US" dirty="0">
              <a:latin typeface="Arial" pitchFamily="-111" charset="0"/>
              <a:ea typeface="ＭＳ Ｐゴシック" pitchFamily="-111" charset="-128"/>
              <a:cs typeface="ＭＳ Ｐゴシック" pitchFamily="-111"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a:p>
            <a:pPr>
              <a:defRPr/>
            </a:pPr>
            <a:fld id="{A81C4B90-2ADE-3746-86B8-CAC02151D6F1}" type="slidenum">
              <a:rPr lang="en-US"/>
              <a:pPr>
                <a:defRPr/>
              </a:pPr>
              <a:t>‹#›</a:t>
            </a:fld>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79935B8-5B4F-1F4E-86AF-DA44669CCE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27013"/>
            <a:ext cx="2073275" cy="5899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7013"/>
            <a:ext cx="6067425" cy="5899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a:p>
            <a:pPr>
              <a:defRPr/>
            </a:pPr>
            <a:fld id="{49B6265B-1957-9A4D-85BF-60F7772F8737}" type="slidenum">
              <a:rPr lang="en-US"/>
              <a:pPr>
                <a:defRPr/>
              </a:pPr>
              <a:t>‹#›</a:t>
            </a:fld>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6841D53-A735-9B40-BC5B-74B029947F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20700" y="227013"/>
            <a:ext cx="8229600" cy="411162"/>
          </a:xfrm>
        </p:spPr>
        <p:txBody>
          <a:bodyPr/>
          <a:lstStyle/>
          <a:p>
            <a:r>
              <a:rPr lang="en-US"/>
              <a:t>Click to edit Master title style</a:t>
            </a:r>
          </a:p>
        </p:txBody>
      </p:sp>
      <p:sp>
        <p:nvSpPr>
          <p:cNvPr id="3" name="Table Placeholder 2"/>
          <p:cNvSpPr>
            <a:spLocks noGrp="1"/>
          </p:cNvSpPr>
          <p:nvPr>
            <p:ph type="tbl" idx="1"/>
          </p:nvPr>
        </p:nvSpPr>
        <p:spPr>
          <a:xfrm>
            <a:off x="457200" y="1143000"/>
            <a:ext cx="8229600" cy="49831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a:p>
            <a:pPr>
              <a:defRPr/>
            </a:pPr>
            <a:fld id="{695AFDDB-D650-6143-B887-344FFAEFCD2F}" type="slidenum">
              <a:rPr lang="en-US"/>
              <a:pPr>
                <a:defRPr/>
              </a:pPr>
              <a:t>‹#›</a:t>
            </a:fld>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E4828F4-6863-3244-9E7B-34ED5F7AB8A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a:p>
            <a:pPr>
              <a:defRPr/>
            </a:pPr>
            <a:fld id="{383A56E0-A583-2141-8A52-1ED064DE5955}" type="slidenum">
              <a:rPr lang="en-US"/>
              <a:pPr>
                <a:defRPr/>
              </a:pPr>
              <a:t>‹#›</a:t>
            </a:fld>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51FBE8E-D1DB-4846-AD36-4D9C3166B7C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a:p>
            <a:pPr>
              <a:defRPr/>
            </a:pPr>
            <a:fld id="{A8FBAD11-F152-B043-AA45-56B38948A20A}" type="slidenum">
              <a:rPr lang="en-US"/>
              <a:pPr>
                <a:defRPr/>
              </a:pPr>
              <a:t>‹#›</a:t>
            </a:fld>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1D949F-DA4A-A344-9632-0452C675C89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a:p>
            <a:pPr>
              <a:defRPr/>
            </a:pPr>
            <a:fld id="{8BE6199F-77D8-8340-99E4-76E2E2694334}" type="slidenum">
              <a:rPr lang="en-US"/>
              <a:pPr>
                <a:defRPr/>
              </a:pPr>
              <a:t>‹#›</a:t>
            </a:fld>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697EFB-4A74-F542-BD15-807408457B7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a:p>
            <a:pPr>
              <a:defRPr/>
            </a:pPr>
            <a:fld id="{FB0F901C-17B5-AD4C-B089-711A555D11C5}" type="slidenum">
              <a:rPr lang="en-US"/>
              <a:pPr>
                <a:defRPr/>
              </a:pPr>
              <a:t>‹#›</a:t>
            </a:fld>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9E6BB06-A07C-144C-B5DB-24757ECFB82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a:p>
            <a:pPr>
              <a:defRPr/>
            </a:pPr>
            <a:fld id="{2C45863D-E7DA-F84D-960E-26FAA9FE6E93}" type="slidenum">
              <a:rPr lang="en-US"/>
              <a:pPr>
                <a:defRPr/>
              </a:pPr>
              <a:t>‹#›</a:t>
            </a:fld>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2CE416B-ED24-854F-84A4-09442C7B8EA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a:p>
            <a:pPr>
              <a:defRPr/>
            </a:pPr>
            <a:fld id="{1AD94F68-046F-294E-81E9-F055A24DCBF5}" type="slidenum">
              <a:rPr lang="en-US"/>
              <a:pPr>
                <a:defRPr/>
              </a:pPr>
              <a:t>‹#›</a:t>
            </a:fld>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BE2472D-FAF9-A844-AD3B-F3CCE62B91C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a:p>
            <a:pPr>
              <a:defRPr/>
            </a:pPr>
            <a:fld id="{0C0D2F12-6364-284F-A7B2-7F1290F554B1}" type="slidenum">
              <a:rPr lang="en-US"/>
              <a:pPr>
                <a:defRPr/>
              </a:pPr>
              <a:t>‹#›</a:t>
            </a:fld>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0636385-A3B7-4D49-9A03-6160C6B08B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a:p>
            <a:pPr>
              <a:defRPr/>
            </a:pPr>
            <a:fld id="{E7356FF3-C615-4441-960F-ABCCB22B9A25}" type="slidenum">
              <a:rPr lang="en-US"/>
              <a:pPr>
                <a:defRPr/>
              </a:pPr>
              <a:t>‹#›</a:t>
            </a:fld>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AC10EC-58B4-674E-8474-7B99F18EA52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901700"/>
          </a:xfrm>
          <a:prstGeom prst="rect">
            <a:avLst/>
          </a:prstGeom>
          <a:solidFill>
            <a:srgbClr val="FFCC00">
              <a:alpha val="25999"/>
            </a:srgbClr>
          </a:solidFill>
          <a:ln w="38100" cmpd="dbl">
            <a:noFill/>
            <a:miter lim="800000"/>
            <a:headEnd/>
            <a:tailEnd/>
          </a:ln>
          <a:effectLst/>
        </p:spPr>
        <p:txBody>
          <a:bodyPr anchor="ctr">
            <a:prstTxWarp prst="textNoShape">
              <a:avLst/>
            </a:prstTxWarp>
            <a:spAutoFit/>
          </a:bodyPr>
          <a:lstStyle/>
          <a:p>
            <a:pPr>
              <a:defRPr/>
            </a:pPr>
            <a:endParaRPr lang="en-US" dirty="0">
              <a:latin typeface="Arial" pitchFamily="-111" charset="0"/>
              <a:ea typeface="ＭＳ Ｐゴシック" pitchFamily="-111" charset="-128"/>
              <a:cs typeface="ＭＳ Ｐゴシック" pitchFamily="-111" charset="-128"/>
            </a:endParaRPr>
          </a:p>
        </p:txBody>
      </p:sp>
      <p:sp>
        <p:nvSpPr>
          <p:cNvPr id="1027" name="Rectangle 2"/>
          <p:cNvSpPr>
            <a:spLocks noGrp="1" noChangeArrowheads="1"/>
          </p:cNvSpPr>
          <p:nvPr>
            <p:ph type="title"/>
          </p:nvPr>
        </p:nvSpPr>
        <p:spPr bwMode="auto">
          <a:xfrm>
            <a:off x="520700" y="227013"/>
            <a:ext cx="8229600" cy="411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143000"/>
            <a:ext cx="8229600" cy="4983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11" charset="0"/>
                <a:ea typeface="ＭＳ Ｐゴシック" pitchFamily="-111" charset="-128"/>
                <a:cs typeface="ＭＳ Ｐゴシック" pitchFamily="-111" charset="-128"/>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11" charset="0"/>
                <a:ea typeface="ＭＳ Ｐゴシック" pitchFamily="-111" charset="-128"/>
                <a:cs typeface="ＭＳ Ｐゴシック" pitchFamily="-111" charset="-128"/>
              </a:defRPr>
            </a:lvl1pPr>
          </a:lstStyle>
          <a:p>
            <a:pPr>
              <a:defRPr/>
            </a:pPr>
            <a:endParaRPr lang="en-US" dirty="0"/>
          </a:p>
          <a:p>
            <a:pPr>
              <a:defRPr/>
            </a:pPr>
            <a:fld id="{9B7D8946-3EB6-094A-B203-730B42762FD2}" type="slidenum">
              <a:rPr lang="en-US"/>
              <a:pPr>
                <a:defRPr/>
              </a:pPr>
              <a:t>‹#›</a:t>
            </a:fld>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11" charset="0"/>
                <a:ea typeface="ＭＳ Ｐゴシック" pitchFamily="-111" charset="-128"/>
                <a:cs typeface="ＭＳ Ｐゴシック" pitchFamily="-111" charset="-128"/>
              </a:defRPr>
            </a:lvl1pPr>
          </a:lstStyle>
          <a:p>
            <a:pPr>
              <a:defRPr/>
            </a:pPr>
            <a:fld id="{3729E558-7E1D-8D4B-A76E-4EC76FA0AA5A}" type="slidenum">
              <a:rPr lang="en-US"/>
              <a:pPr>
                <a:defRPr/>
              </a:pPr>
              <a:t>‹#›</a:t>
            </a:fld>
            <a:endParaRPr lang="en-US" dirty="0"/>
          </a:p>
        </p:txBody>
      </p:sp>
      <p:sp>
        <p:nvSpPr>
          <p:cNvPr id="1032" name="Line 8"/>
          <p:cNvSpPr>
            <a:spLocks noChangeShapeType="1"/>
          </p:cNvSpPr>
          <p:nvPr/>
        </p:nvSpPr>
        <p:spPr bwMode="auto">
          <a:xfrm>
            <a:off x="0" y="863600"/>
            <a:ext cx="9144000" cy="0"/>
          </a:xfrm>
          <a:prstGeom prst="line">
            <a:avLst/>
          </a:prstGeom>
          <a:noFill/>
          <a:ln w="28575">
            <a:solidFill>
              <a:srgbClr val="FFCC00"/>
            </a:solidFill>
            <a:round/>
            <a:headEnd/>
            <a:tailEnd/>
          </a:ln>
          <a:effectLst/>
        </p:spPr>
        <p:txBody>
          <a:bodyPr wrap="none" anchor="ctr">
            <a:prstTxWarp prst="textNoShape">
              <a:avLst/>
            </a:prstTxWarp>
            <a:spAutoFit/>
          </a:bodyPr>
          <a:lstStyle/>
          <a:p>
            <a:pPr>
              <a:defRPr/>
            </a:pPr>
            <a:endParaRPr lang="en-US" dirty="0">
              <a:latin typeface="Arial" pitchFamily="-108" charset="0"/>
              <a:ea typeface="+mn-ea"/>
              <a:cs typeface="+mn-cs"/>
            </a:endParaRPr>
          </a:p>
        </p:txBody>
      </p:sp>
      <p:sp>
        <p:nvSpPr>
          <p:cNvPr id="1037" name="Rectangle 13"/>
          <p:cNvSpPr>
            <a:spLocks noChangeArrowheads="1"/>
          </p:cNvSpPr>
          <p:nvPr userDrawn="1"/>
        </p:nvSpPr>
        <p:spPr bwMode="auto">
          <a:xfrm>
            <a:off x="447675" y="6407150"/>
            <a:ext cx="8239125" cy="69850"/>
          </a:xfrm>
          <a:prstGeom prst="rect">
            <a:avLst/>
          </a:prstGeom>
          <a:solidFill>
            <a:srgbClr val="FFCC00">
              <a:alpha val="53999"/>
            </a:srgbClr>
          </a:solidFill>
          <a:ln w="12700">
            <a:solidFill>
              <a:srgbClr val="FFCC00"/>
            </a:solidFill>
            <a:miter lim="800000"/>
            <a:headEnd/>
            <a:tailEnd/>
          </a:ln>
          <a:effectLst/>
        </p:spPr>
        <p:txBody>
          <a:bodyPr wrap="square" anchor="ctr">
            <a:prstTxWarp prst="textNoShape">
              <a:avLst/>
            </a:prstTxWarp>
            <a:spAutoFit/>
          </a:bodyPr>
          <a:lstStyle/>
          <a:p>
            <a:pPr>
              <a:defRPr/>
            </a:pPr>
            <a:endParaRPr lang="en-US" dirty="0">
              <a:latin typeface="Arial" pitchFamily="-111" charset="0"/>
              <a:ea typeface="ＭＳ Ｐゴシック" pitchFamily="-111" charset="-128"/>
              <a:cs typeface="ＭＳ Ｐゴシック" pitchFamily="-111" charset="-128"/>
            </a:endParaRPr>
          </a:p>
        </p:txBody>
      </p:sp>
    </p:spTree>
  </p:cSld>
  <p:clrMap bg1="lt1" tx1="dk1" bg2="lt2" tx2="dk2" accent1="accent1" accent2="accent2" accent3="accent3" accent4="accent4" accent5="accent5" accent6="accent6" hlink="hlink" folHlink="folHlink"/>
  <p:sldLayoutIdLst>
    <p:sldLayoutId id="2147483920"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Lst>
  <p:hf sldNum="0" hdr="0" dt="0"/>
  <p:txStyles>
    <p:titleStyle>
      <a:lvl1pPr algn="l" rtl="0" eaLnBrk="0" fontAlgn="base" hangingPunct="0">
        <a:spcBef>
          <a:spcPct val="0"/>
        </a:spcBef>
        <a:spcAft>
          <a:spcPct val="0"/>
        </a:spcAft>
        <a:defRPr sz="2400">
          <a:solidFill>
            <a:schemeClr val="tx2"/>
          </a:solidFill>
          <a:latin typeface="+mj-lt"/>
          <a:ea typeface="ＭＳ Ｐゴシック" pitchFamily="-108" charset="-128"/>
          <a:cs typeface="ＭＳ Ｐゴシック" pitchFamily="-108" charset="-128"/>
        </a:defRPr>
      </a:lvl1pPr>
      <a:lvl2pPr algn="l" rtl="0" eaLnBrk="0" fontAlgn="base" hangingPunct="0">
        <a:spcBef>
          <a:spcPct val="0"/>
        </a:spcBef>
        <a:spcAft>
          <a:spcPct val="0"/>
        </a:spcAft>
        <a:defRPr sz="2400">
          <a:solidFill>
            <a:schemeClr val="tx2"/>
          </a:solidFill>
          <a:latin typeface="Arial" pitchFamily="-108" charset="0"/>
          <a:ea typeface="ＭＳ Ｐゴシック" pitchFamily="-108" charset="-128"/>
          <a:cs typeface="ＭＳ Ｐゴシック" pitchFamily="-108" charset="-128"/>
        </a:defRPr>
      </a:lvl2pPr>
      <a:lvl3pPr algn="l" rtl="0" eaLnBrk="0" fontAlgn="base" hangingPunct="0">
        <a:spcBef>
          <a:spcPct val="0"/>
        </a:spcBef>
        <a:spcAft>
          <a:spcPct val="0"/>
        </a:spcAft>
        <a:defRPr sz="2400">
          <a:solidFill>
            <a:schemeClr val="tx2"/>
          </a:solidFill>
          <a:latin typeface="Arial" pitchFamily="-108" charset="0"/>
          <a:ea typeface="ＭＳ Ｐゴシック" pitchFamily="-108" charset="-128"/>
          <a:cs typeface="ＭＳ Ｐゴシック" pitchFamily="-108" charset="-128"/>
        </a:defRPr>
      </a:lvl3pPr>
      <a:lvl4pPr algn="l" rtl="0" eaLnBrk="0" fontAlgn="base" hangingPunct="0">
        <a:spcBef>
          <a:spcPct val="0"/>
        </a:spcBef>
        <a:spcAft>
          <a:spcPct val="0"/>
        </a:spcAft>
        <a:defRPr sz="2400">
          <a:solidFill>
            <a:schemeClr val="tx2"/>
          </a:solidFill>
          <a:latin typeface="Arial" pitchFamily="-108" charset="0"/>
          <a:ea typeface="ＭＳ Ｐゴシック" pitchFamily="-108" charset="-128"/>
          <a:cs typeface="ＭＳ Ｐゴシック" pitchFamily="-108" charset="-128"/>
        </a:defRPr>
      </a:lvl4pPr>
      <a:lvl5pPr algn="l" rtl="0" eaLnBrk="0" fontAlgn="base" hangingPunct="0">
        <a:spcBef>
          <a:spcPct val="0"/>
        </a:spcBef>
        <a:spcAft>
          <a:spcPct val="0"/>
        </a:spcAft>
        <a:defRPr sz="2400">
          <a:solidFill>
            <a:schemeClr val="tx2"/>
          </a:solidFill>
          <a:latin typeface="Arial" pitchFamily="-108" charset="0"/>
          <a:ea typeface="ＭＳ Ｐゴシック" pitchFamily="-108" charset="-128"/>
          <a:cs typeface="ＭＳ Ｐゴシック" pitchFamily="-108" charset="-128"/>
        </a:defRPr>
      </a:lvl5pPr>
      <a:lvl6pPr marL="457200" algn="l" rtl="0" fontAlgn="base">
        <a:spcBef>
          <a:spcPct val="0"/>
        </a:spcBef>
        <a:spcAft>
          <a:spcPct val="0"/>
        </a:spcAft>
        <a:defRPr sz="2400">
          <a:solidFill>
            <a:schemeClr val="tx2"/>
          </a:solidFill>
          <a:latin typeface="Arial" pitchFamily="-108" charset="0"/>
        </a:defRPr>
      </a:lvl6pPr>
      <a:lvl7pPr marL="914400" algn="l" rtl="0" fontAlgn="base">
        <a:spcBef>
          <a:spcPct val="0"/>
        </a:spcBef>
        <a:spcAft>
          <a:spcPct val="0"/>
        </a:spcAft>
        <a:defRPr sz="2400">
          <a:solidFill>
            <a:schemeClr val="tx2"/>
          </a:solidFill>
          <a:latin typeface="Arial" pitchFamily="-108" charset="0"/>
        </a:defRPr>
      </a:lvl7pPr>
      <a:lvl8pPr marL="1371600" algn="l" rtl="0" fontAlgn="base">
        <a:spcBef>
          <a:spcPct val="0"/>
        </a:spcBef>
        <a:spcAft>
          <a:spcPct val="0"/>
        </a:spcAft>
        <a:defRPr sz="2400">
          <a:solidFill>
            <a:schemeClr val="tx2"/>
          </a:solidFill>
          <a:latin typeface="Arial" pitchFamily="-108" charset="0"/>
        </a:defRPr>
      </a:lvl8pPr>
      <a:lvl9pPr marL="1828800" algn="l" rtl="0" fontAlgn="base">
        <a:spcBef>
          <a:spcPct val="0"/>
        </a:spcBef>
        <a:spcAft>
          <a:spcPct val="0"/>
        </a:spcAft>
        <a:defRPr sz="2400">
          <a:solidFill>
            <a:schemeClr val="tx2"/>
          </a:solidFill>
          <a:latin typeface="Arial" pitchFamily="-108" charset="0"/>
        </a:defRPr>
      </a:lvl9pPr>
    </p:titleStyle>
    <p:bodyStyle>
      <a:lvl1pPr marL="342900" indent="-342900" algn="l" rtl="0" eaLnBrk="0" fontAlgn="base" hangingPunct="0">
        <a:spcBef>
          <a:spcPct val="20000"/>
        </a:spcBef>
        <a:spcAft>
          <a:spcPct val="0"/>
        </a:spcAft>
        <a:buBlip>
          <a:blip r:embed="rId14"/>
        </a:buBlip>
        <a:defRPr sz="2000">
          <a:solidFill>
            <a:schemeClr val="tx1"/>
          </a:solidFill>
          <a:latin typeface="+mn-lt"/>
          <a:ea typeface="ＭＳ Ｐゴシック" pitchFamily="-108" charset="-128"/>
          <a:cs typeface="ＭＳ Ｐゴシック" pitchFamily="-108" charset="-128"/>
        </a:defRPr>
      </a:lvl1pPr>
      <a:lvl2pPr marL="742950" indent="-285750" algn="l" rtl="0" eaLnBrk="0" fontAlgn="base" hangingPunct="0">
        <a:spcBef>
          <a:spcPct val="20000"/>
        </a:spcBef>
        <a:spcAft>
          <a:spcPct val="0"/>
        </a:spcAft>
        <a:buClr>
          <a:srgbClr val="000099"/>
        </a:buClr>
        <a:buFont typeface="Arial" charset="0"/>
        <a:buChar char="–"/>
        <a:defRPr>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lr>
          <a:srgbClr val="000099"/>
        </a:buClr>
        <a:buFont typeface="Wingdings" charset="2"/>
        <a:buChar char="§"/>
        <a:defRPr sz="16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lr>
          <a:srgbClr val="000099"/>
        </a:buClr>
        <a:buFont typeface="Tahoma" charset="0"/>
        <a:buChar char="-"/>
        <a:defRPr sz="16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8"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8"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8"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885950"/>
            <a:ext cx="7543800" cy="1924050"/>
          </a:xfrm>
        </p:spPr>
        <p:txBody>
          <a:bodyPr/>
          <a:lstStyle/>
          <a:p>
            <a:r>
              <a:rPr lang="en-US" sz="3600" dirty="0"/>
              <a:t>American Rescue Plan Act (ARPA)</a:t>
            </a:r>
            <a:br>
              <a:rPr lang="en-US" sz="3600" dirty="0"/>
            </a:br>
            <a:r>
              <a:rPr lang="en-US" sz="3600" dirty="0"/>
              <a:t> Post-Steering Committee</a:t>
            </a:r>
            <a:br>
              <a:rPr lang="en-US" sz="3600" dirty="0"/>
            </a:br>
            <a:r>
              <a:rPr lang="en-US" sz="3600" dirty="0"/>
              <a:t>Kickoff Meeting</a:t>
            </a:r>
            <a:endParaRPr lang="en-US" sz="2400" dirty="0">
              <a:solidFill>
                <a:srgbClr val="0000FF"/>
              </a:solidFill>
            </a:endParaRPr>
          </a:p>
        </p:txBody>
      </p:sp>
      <p:sp>
        <p:nvSpPr>
          <p:cNvPr id="2" name="Footer Placeholder 1"/>
          <p:cNvSpPr>
            <a:spLocks noGrp="1"/>
          </p:cNvSpPr>
          <p:nvPr>
            <p:ph type="ftr" sz="quarter" idx="10"/>
          </p:nvPr>
        </p:nvSpPr>
        <p:spPr>
          <a:xfrm>
            <a:off x="3429000" y="4724400"/>
            <a:ext cx="2895600" cy="914400"/>
          </a:xfrm>
          <a:solidFill>
            <a:srgbClr val="FFFF00"/>
          </a:solidFill>
        </p:spPr>
        <p:txBody>
          <a:bodyPr/>
          <a:lstStyle/>
          <a:p>
            <a:r>
              <a:rPr lang="en-US" sz="2800" i="1" dirty="0"/>
              <a:t>6/11/21</a:t>
            </a:r>
          </a:p>
        </p:txBody>
      </p:sp>
    </p:spTree>
    <p:extLst>
      <p:ext uri="{BB962C8B-B14F-4D97-AF65-F5344CB8AC3E}">
        <p14:creationId xmlns:p14="http://schemas.microsoft.com/office/powerpoint/2010/main" val="385004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6B8A-973C-234A-9C34-69DA63716AEF}"/>
              </a:ext>
            </a:extLst>
          </p:cNvPr>
          <p:cNvSpPr>
            <a:spLocks noGrp="1"/>
          </p:cNvSpPr>
          <p:nvPr>
            <p:ph type="title"/>
          </p:nvPr>
        </p:nvSpPr>
        <p:spPr/>
        <p:txBody>
          <a:bodyPr/>
          <a:lstStyle/>
          <a:p>
            <a:r>
              <a:rPr lang="en-US" dirty="0"/>
              <a:t>Questions/Discussion</a:t>
            </a:r>
          </a:p>
        </p:txBody>
      </p:sp>
      <p:sp>
        <p:nvSpPr>
          <p:cNvPr id="3" name="Content Placeholder 2">
            <a:extLst>
              <a:ext uri="{FF2B5EF4-FFF2-40B4-BE49-F238E27FC236}">
                <a16:creationId xmlns:a16="http://schemas.microsoft.com/office/drawing/2014/main" id="{19E6E61E-09B5-C74B-970A-45035423103A}"/>
              </a:ext>
            </a:extLst>
          </p:cNvPr>
          <p:cNvSpPr>
            <a:spLocks noGrp="1"/>
          </p:cNvSpPr>
          <p:nvPr>
            <p:ph idx="1"/>
          </p:nvPr>
        </p:nvSpPr>
        <p:spPr/>
        <p:txBody>
          <a:bodyPr/>
          <a:lstStyle/>
          <a:p>
            <a:r>
              <a:rPr lang="en-US" dirty="0"/>
              <a:t>Attendees</a:t>
            </a:r>
          </a:p>
          <a:p>
            <a:pPr lvl="1"/>
            <a:r>
              <a:rPr lang="en-US" b="1" dirty="0"/>
              <a:t>Notes</a:t>
            </a:r>
          </a:p>
          <a:p>
            <a:pPr lvl="2"/>
            <a:r>
              <a:rPr lang="en-US" b="1" dirty="0"/>
              <a:t>County Commissioner Brathwaite raised concerns that (a) decisions were being made without full process, and (b) town input was being favored over other inputs</a:t>
            </a:r>
          </a:p>
          <a:p>
            <a:pPr lvl="2"/>
            <a:r>
              <a:rPr lang="en-US" b="1" dirty="0"/>
              <a:t>Panel members clarified that no decisions had been made, and stated their commitment to ensuring as broad a range of inputs as possible</a:t>
            </a:r>
          </a:p>
          <a:p>
            <a:r>
              <a:rPr lang="en-US" dirty="0"/>
              <a:t>Press</a:t>
            </a:r>
          </a:p>
          <a:p>
            <a:pPr lvl="1"/>
            <a:r>
              <a:rPr lang="en-US" b="1" dirty="0"/>
              <a:t>Notes: no questions from the press</a:t>
            </a:r>
          </a:p>
          <a:p>
            <a:pPr lvl="1"/>
            <a:endParaRPr lang="en-US" dirty="0"/>
          </a:p>
        </p:txBody>
      </p:sp>
      <p:sp>
        <p:nvSpPr>
          <p:cNvPr id="4" name="Footer Placeholder 3">
            <a:extLst>
              <a:ext uri="{FF2B5EF4-FFF2-40B4-BE49-F238E27FC236}">
                <a16:creationId xmlns:a16="http://schemas.microsoft.com/office/drawing/2014/main" id="{45386067-A8C5-E440-AEE7-CE01D4191AB0}"/>
              </a:ext>
            </a:extLst>
          </p:cNvPr>
          <p:cNvSpPr>
            <a:spLocks noGrp="1"/>
          </p:cNvSpPr>
          <p:nvPr>
            <p:ph type="ftr" sz="quarter" idx="11"/>
          </p:nvPr>
        </p:nvSpPr>
        <p:spPr/>
        <p:txBody>
          <a:bodyPr/>
          <a:lstStyle/>
          <a:p>
            <a:pPr>
              <a:defRPr/>
            </a:pPr>
            <a:endParaRPr lang="en-US" dirty="0"/>
          </a:p>
          <a:p>
            <a:pPr>
              <a:defRPr/>
            </a:pPr>
            <a:fld id="{383A56E0-A583-2141-8A52-1ED064DE5955}" type="slidenum">
              <a:rPr lang="en-US" smtClean="0"/>
              <a:pPr>
                <a:defRPr/>
              </a:pPr>
              <a:t>10</a:t>
            </a:fld>
            <a:endParaRPr lang="en-US" dirty="0"/>
          </a:p>
        </p:txBody>
      </p:sp>
    </p:spTree>
    <p:extLst>
      <p:ext uri="{BB962C8B-B14F-4D97-AF65-F5344CB8AC3E}">
        <p14:creationId xmlns:p14="http://schemas.microsoft.com/office/powerpoint/2010/main" val="422552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47816-5DB5-EC4E-A5CF-B50E34CE0740}"/>
              </a:ext>
            </a:extLst>
          </p:cNvPr>
          <p:cNvSpPr>
            <a:spLocks noGrp="1"/>
          </p:cNvSpPr>
          <p:nvPr>
            <p:ph type="title"/>
          </p:nvPr>
        </p:nvSpPr>
        <p:spPr/>
        <p:txBody>
          <a:bodyPr/>
          <a:lstStyle/>
          <a:p>
            <a:r>
              <a:rPr lang="en-US" dirty="0"/>
              <a:t>Meeting Objectives and Agenda</a:t>
            </a:r>
          </a:p>
        </p:txBody>
      </p:sp>
      <p:sp>
        <p:nvSpPr>
          <p:cNvPr id="3" name="Content Placeholder 2">
            <a:extLst>
              <a:ext uri="{FF2B5EF4-FFF2-40B4-BE49-F238E27FC236}">
                <a16:creationId xmlns:a16="http://schemas.microsoft.com/office/drawing/2014/main" id="{5E38DD82-03F0-124E-BBF3-BD0C29C4A2CB}"/>
              </a:ext>
            </a:extLst>
          </p:cNvPr>
          <p:cNvSpPr>
            <a:spLocks noGrp="1"/>
          </p:cNvSpPr>
          <p:nvPr>
            <p:ph idx="1"/>
          </p:nvPr>
        </p:nvSpPr>
        <p:spPr/>
        <p:txBody>
          <a:bodyPr/>
          <a:lstStyle/>
          <a:p>
            <a:r>
              <a:rPr lang="en-US" dirty="0"/>
              <a:t>Review Steering Committee Charter</a:t>
            </a:r>
          </a:p>
          <a:p>
            <a:pPr lvl="1"/>
            <a:r>
              <a:rPr lang="en-US" dirty="0"/>
              <a:t>Background</a:t>
            </a:r>
          </a:p>
          <a:p>
            <a:pPr lvl="1"/>
            <a:r>
              <a:rPr lang="en-US" dirty="0"/>
              <a:t>Charter</a:t>
            </a:r>
          </a:p>
          <a:p>
            <a:r>
              <a:rPr lang="en-US" dirty="0"/>
              <a:t>Review/refine draft Process</a:t>
            </a:r>
          </a:p>
          <a:p>
            <a:r>
              <a:rPr lang="en-US" dirty="0"/>
              <a:t>Build shared understanding of ARPA intent and requirements</a:t>
            </a:r>
          </a:p>
          <a:p>
            <a:pPr lvl="1"/>
            <a:r>
              <a:rPr lang="en-US" dirty="0"/>
              <a:t>Identify further answers/clarification(s) needed and assign responsibility to gather needed information</a:t>
            </a:r>
          </a:p>
          <a:p>
            <a:r>
              <a:rPr lang="en-US" dirty="0"/>
              <a:t>Discuss role of the Steering Committee</a:t>
            </a:r>
          </a:p>
          <a:p>
            <a:r>
              <a:rPr lang="en-US" dirty="0"/>
              <a:t>Develop calendar</a:t>
            </a:r>
          </a:p>
        </p:txBody>
      </p:sp>
      <p:sp>
        <p:nvSpPr>
          <p:cNvPr id="4" name="Footer Placeholder 3">
            <a:extLst>
              <a:ext uri="{FF2B5EF4-FFF2-40B4-BE49-F238E27FC236}">
                <a16:creationId xmlns:a16="http://schemas.microsoft.com/office/drawing/2014/main" id="{E4184911-5607-7548-8870-7D3235D97A85}"/>
              </a:ext>
            </a:extLst>
          </p:cNvPr>
          <p:cNvSpPr>
            <a:spLocks noGrp="1"/>
          </p:cNvSpPr>
          <p:nvPr>
            <p:ph type="ftr" sz="quarter" idx="11"/>
          </p:nvPr>
        </p:nvSpPr>
        <p:spPr/>
        <p:txBody>
          <a:bodyPr/>
          <a:lstStyle/>
          <a:p>
            <a:pPr>
              <a:defRPr/>
            </a:pPr>
            <a:endParaRPr lang="en-US" dirty="0"/>
          </a:p>
          <a:p>
            <a:pPr>
              <a:defRPr/>
            </a:pPr>
            <a:fld id="{383A56E0-A583-2141-8A52-1ED064DE5955}" type="slidenum">
              <a:rPr lang="en-US" smtClean="0"/>
              <a:pPr>
                <a:defRPr/>
              </a:pPr>
              <a:t>2</a:t>
            </a:fld>
            <a:endParaRPr lang="en-US" dirty="0"/>
          </a:p>
        </p:txBody>
      </p:sp>
    </p:spTree>
    <p:extLst>
      <p:ext uri="{BB962C8B-B14F-4D97-AF65-F5344CB8AC3E}">
        <p14:creationId xmlns:p14="http://schemas.microsoft.com/office/powerpoint/2010/main" val="162376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47816-5DB5-EC4E-A5CF-B50E34CE0740}"/>
              </a:ext>
            </a:extLst>
          </p:cNvPr>
          <p:cNvSpPr>
            <a:spLocks noGrp="1"/>
          </p:cNvSpPr>
          <p:nvPr>
            <p:ph type="title"/>
          </p:nvPr>
        </p:nvSpPr>
        <p:spPr/>
        <p:txBody>
          <a:bodyPr/>
          <a:lstStyle/>
          <a:p>
            <a:r>
              <a:rPr lang="en-US" dirty="0"/>
              <a:t>Background/How We Got Here</a:t>
            </a:r>
          </a:p>
        </p:txBody>
      </p:sp>
      <p:sp>
        <p:nvSpPr>
          <p:cNvPr id="3" name="Content Placeholder 2">
            <a:extLst>
              <a:ext uri="{FF2B5EF4-FFF2-40B4-BE49-F238E27FC236}">
                <a16:creationId xmlns:a16="http://schemas.microsoft.com/office/drawing/2014/main" id="{5E38DD82-03F0-124E-BBF3-BD0C29C4A2CB}"/>
              </a:ext>
            </a:extLst>
          </p:cNvPr>
          <p:cNvSpPr>
            <a:spLocks noGrp="1"/>
          </p:cNvSpPr>
          <p:nvPr>
            <p:ph idx="1"/>
          </p:nvPr>
        </p:nvSpPr>
        <p:spPr/>
        <p:txBody>
          <a:bodyPr/>
          <a:lstStyle/>
          <a:p>
            <a:r>
              <a:rPr lang="en-US" sz="1800" dirty="0"/>
              <a:t>The American Rescue Plan Act (ARPA) is providing $5.1m to the island of Martha’s Vineyard, of which $1.6m is going to the towns to utilize as they choose within the provided guidelines, and $3.3m to the County to do the same.</a:t>
            </a:r>
          </a:p>
          <a:p>
            <a:r>
              <a:rPr lang="en-US" sz="1800" dirty="0"/>
              <a:t>We as County Commissioners are committed to ensuring that these funds will be allocated for the island in a fully collaborative and open manner.</a:t>
            </a:r>
          </a:p>
          <a:p>
            <a:r>
              <a:rPr lang="en-US" sz="1800" dirty="0"/>
              <a:t>As a first step in that direction, Christine Todd, John Cahill and Don Leopold met with County Advisory Board Chair Art Smadbeck to discuss the best way for the County and CAB to collaborate, and agreed to form this Steering Committee of three members of each body, with Art and Christine acting as “sponsors”.</a:t>
            </a:r>
            <a:endParaRPr lang="en-US" dirty="0"/>
          </a:p>
          <a:p>
            <a:pPr lvl="1"/>
            <a:endParaRPr lang="en-US" dirty="0"/>
          </a:p>
        </p:txBody>
      </p:sp>
      <p:sp>
        <p:nvSpPr>
          <p:cNvPr id="4" name="Footer Placeholder 3">
            <a:extLst>
              <a:ext uri="{FF2B5EF4-FFF2-40B4-BE49-F238E27FC236}">
                <a16:creationId xmlns:a16="http://schemas.microsoft.com/office/drawing/2014/main" id="{E4184911-5607-7548-8870-7D3235D97A85}"/>
              </a:ext>
            </a:extLst>
          </p:cNvPr>
          <p:cNvSpPr>
            <a:spLocks noGrp="1"/>
          </p:cNvSpPr>
          <p:nvPr>
            <p:ph type="ftr" sz="quarter" idx="11"/>
          </p:nvPr>
        </p:nvSpPr>
        <p:spPr/>
        <p:txBody>
          <a:bodyPr/>
          <a:lstStyle/>
          <a:p>
            <a:pPr>
              <a:defRPr/>
            </a:pPr>
            <a:endParaRPr lang="en-US" dirty="0"/>
          </a:p>
          <a:p>
            <a:pPr>
              <a:defRPr/>
            </a:pPr>
            <a:fld id="{383A56E0-A583-2141-8A52-1ED064DE5955}" type="slidenum">
              <a:rPr lang="en-US" smtClean="0"/>
              <a:pPr>
                <a:defRPr/>
              </a:pPr>
              <a:t>3</a:t>
            </a:fld>
            <a:endParaRPr lang="en-US" dirty="0"/>
          </a:p>
        </p:txBody>
      </p:sp>
    </p:spTree>
    <p:extLst>
      <p:ext uri="{BB962C8B-B14F-4D97-AF65-F5344CB8AC3E}">
        <p14:creationId xmlns:p14="http://schemas.microsoft.com/office/powerpoint/2010/main" val="381458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4F90B-FF41-E543-879A-C72DB99AFFAD}"/>
              </a:ext>
            </a:extLst>
          </p:cNvPr>
          <p:cNvSpPr>
            <a:spLocks noGrp="1"/>
          </p:cNvSpPr>
          <p:nvPr>
            <p:ph type="title"/>
          </p:nvPr>
        </p:nvSpPr>
        <p:spPr/>
        <p:txBody>
          <a:bodyPr/>
          <a:lstStyle/>
          <a:p>
            <a:r>
              <a:rPr lang="en-US" dirty="0"/>
              <a:t>Steering Committee Charter and Process</a:t>
            </a:r>
          </a:p>
        </p:txBody>
      </p:sp>
      <p:sp>
        <p:nvSpPr>
          <p:cNvPr id="3" name="Content Placeholder 2">
            <a:extLst>
              <a:ext uri="{FF2B5EF4-FFF2-40B4-BE49-F238E27FC236}">
                <a16:creationId xmlns:a16="http://schemas.microsoft.com/office/drawing/2014/main" id="{0B09A26F-D63C-E540-A010-52F3F74A1E58}"/>
              </a:ext>
            </a:extLst>
          </p:cNvPr>
          <p:cNvSpPr>
            <a:spLocks noGrp="1"/>
          </p:cNvSpPr>
          <p:nvPr>
            <p:ph sz="half" idx="1"/>
          </p:nvPr>
        </p:nvSpPr>
        <p:spPr>
          <a:xfrm>
            <a:off x="420512" y="937418"/>
            <a:ext cx="4038600" cy="4983163"/>
          </a:xfrm>
          <a:solidFill>
            <a:srgbClr val="D5FC79"/>
          </a:solidFill>
        </p:spPr>
        <p:txBody>
          <a:bodyPr/>
          <a:lstStyle/>
          <a:p>
            <a:r>
              <a:rPr lang="en-US" sz="2000" dirty="0"/>
              <a:t>Charter</a:t>
            </a:r>
          </a:p>
          <a:p>
            <a:pPr lvl="1"/>
            <a:r>
              <a:rPr lang="en-US" sz="2000" dirty="0"/>
              <a:t>To develop and facilitate an approach to allocation of the ARPA funds being granted the County that is open, inclusive, analytical and driven by the best long-term interests of the island community</a:t>
            </a:r>
          </a:p>
          <a:p>
            <a:pPr marL="0" indent="0">
              <a:buNone/>
            </a:pPr>
            <a:endParaRPr lang="en-US" sz="1800" dirty="0"/>
          </a:p>
        </p:txBody>
      </p:sp>
      <p:sp>
        <p:nvSpPr>
          <p:cNvPr id="5" name="Content Placeholder 4">
            <a:extLst>
              <a:ext uri="{FF2B5EF4-FFF2-40B4-BE49-F238E27FC236}">
                <a16:creationId xmlns:a16="http://schemas.microsoft.com/office/drawing/2014/main" id="{1FDAEE2B-4320-3246-B34C-8B71BAA90E13}"/>
              </a:ext>
            </a:extLst>
          </p:cNvPr>
          <p:cNvSpPr>
            <a:spLocks noGrp="1"/>
          </p:cNvSpPr>
          <p:nvPr>
            <p:ph sz="half" idx="2"/>
          </p:nvPr>
        </p:nvSpPr>
        <p:spPr>
          <a:xfrm>
            <a:off x="4876800" y="950118"/>
            <a:ext cx="4038600" cy="4983163"/>
          </a:xfrm>
          <a:solidFill>
            <a:srgbClr val="FFFF00"/>
          </a:solidFill>
        </p:spPr>
        <p:txBody>
          <a:bodyPr/>
          <a:lstStyle/>
          <a:p>
            <a:r>
              <a:rPr lang="en-US" sz="2000" dirty="0"/>
              <a:t>Draft Process</a:t>
            </a:r>
          </a:p>
          <a:p>
            <a:pPr lvl="1">
              <a:buFont typeface="+mj-lt"/>
              <a:buAutoNum type="arabicPeriod"/>
            </a:pPr>
            <a:r>
              <a:rPr lang="en-US" sz="2000" dirty="0"/>
              <a:t>Develop thorough understanding of ARPA intent and requirements</a:t>
            </a:r>
          </a:p>
          <a:p>
            <a:pPr lvl="1">
              <a:buFont typeface="+mj-lt"/>
              <a:buAutoNum type="arabicPeriod"/>
            </a:pPr>
            <a:r>
              <a:rPr lang="en-US" sz="2000" dirty="0"/>
              <a:t>Determine on what basis decisions will be made – what criteria will we apply, with what emphasis</a:t>
            </a:r>
          </a:p>
          <a:p>
            <a:pPr lvl="1">
              <a:buFont typeface="+mj-lt"/>
              <a:buAutoNum type="arabicPeriod"/>
            </a:pPr>
            <a:r>
              <a:rPr lang="en-US" sz="2000" dirty="0"/>
              <a:t>Solicit inputs from island stakeholders</a:t>
            </a:r>
          </a:p>
          <a:p>
            <a:pPr lvl="1">
              <a:buFont typeface="+mj-lt"/>
              <a:buAutoNum type="arabicPeriod"/>
            </a:pPr>
            <a:r>
              <a:rPr lang="en-US" sz="2000" dirty="0"/>
              <a:t>Make recommendations to DCC for decision-making</a:t>
            </a:r>
          </a:p>
          <a:p>
            <a:pPr lvl="1">
              <a:buFont typeface="+mj-lt"/>
              <a:buAutoNum type="arabicPeriod"/>
            </a:pPr>
            <a:r>
              <a:rPr lang="en-US" sz="2000" dirty="0"/>
              <a:t>Determine roles for implementation within ARPA reporting guidelines</a:t>
            </a:r>
          </a:p>
          <a:p>
            <a:pPr lvl="1">
              <a:buFont typeface="+mj-lt"/>
              <a:buAutoNum type="arabicPeriod"/>
            </a:pPr>
            <a:endParaRPr lang="en-US" sz="2000" dirty="0"/>
          </a:p>
        </p:txBody>
      </p:sp>
      <p:sp>
        <p:nvSpPr>
          <p:cNvPr id="4" name="Footer Placeholder 3">
            <a:extLst>
              <a:ext uri="{FF2B5EF4-FFF2-40B4-BE49-F238E27FC236}">
                <a16:creationId xmlns:a16="http://schemas.microsoft.com/office/drawing/2014/main" id="{3B359BF6-B207-7547-BCD4-A1883E287720}"/>
              </a:ext>
            </a:extLst>
          </p:cNvPr>
          <p:cNvSpPr>
            <a:spLocks noGrp="1"/>
          </p:cNvSpPr>
          <p:nvPr>
            <p:ph type="ftr" sz="quarter" idx="11"/>
          </p:nvPr>
        </p:nvSpPr>
        <p:spPr/>
        <p:txBody>
          <a:bodyPr/>
          <a:lstStyle/>
          <a:p>
            <a:pPr>
              <a:defRPr/>
            </a:pPr>
            <a:endParaRPr lang="en-US" dirty="0"/>
          </a:p>
          <a:p>
            <a:pPr>
              <a:defRPr/>
            </a:pPr>
            <a:fld id="{383A56E0-A583-2141-8A52-1ED064DE5955}" type="slidenum">
              <a:rPr lang="en-US" smtClean="0"/>
              <a:pPr>
                <a:defRPr/>
              </a:pPr>
              <a:t>4</a:t>
            </a:fld>
            <a:endParaRPr lang="en-US" dirty="0"/>
          </a:p>
        </p:txBody>
      </p:sp>
      <p:sp>
        <p:nvSpPr>
          <p:cNvPr id="7" name="TextBox 6">
            <a:extLst>
              <a:ext uri="{FF2B5EF4-FFF2-40B4-BE49-F238E27FC236}">
                <a16:creationId xmlns:a16="http://schemas.microsoft.com/office/drawing/2014/main" id="{291EA73C-0952-1845-93C6-C6E81FDCD3C0}"/>
              </a:ext>
            </a:extLst>
          </p:cNvPr>
          <p:cNvSpPr txBox="1"/>
          <p:nvPr/>
        </p:nvSpPr>
        <p:spPr>
          <a:xfrm>
            <a:off x="400756" y="5990784"/>
            <a:ext cx="4844596" cy="400110"/>
          </a:xfrm>
          <a:prstGeom prst="rect">
            <a:avLst/>
          </a:prstGeom>
          <a:noFill/>
        </p:spPr>
        <p:txBody>
          <a:bodyPr wrap="none" rtlCol="0">
            <a:spAutoFit/>
          </a:bodyPr>
          <a:lstStyle/>
          <a:p>
            <a:r>
              <a:rPr lang="en-US" b="1" dirty="0"/>
              <a:t>Notes: Charter and process endorsed </a:t>
            </a:r>
          </a:p>
        </p:txBody>
      </p:sp>
    </p:spTree>
    <p:extLst>
      <p:ext uri="{BB962C8B-B14F-4D97-AF65-F5344CB8AC3E}">
        <p14:creationId xmlns:p14="http://schemas.microsoft.com/office/powerpoint/2010/main" val="322420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12D3F1-CDA9-144D-B084-1BEFA760E925}"/>
              </a:ext>
            </a:extLst>
          </p:cNvPr>
          <p:cNvSpPr>
            <a:spLocks noGrp="1"/>
          </p:cNvSpPr>
          <p:nvPr>
            <p:ph type="title"/>
          </p:nvPr>
        </p:nvSpPr>
        <p:spPr/>
        <p:txBody>
          <a:bodyPr/>
          <a:lstStyle/>
          <a:p>
            <a:r>
              <a:rPr lang="en-US" dirty="0"/>
              <a:t>ARPA Intent</a:t>
            </a:r>
          </a:p>
        </p:txBody>
      </p:sp>
      <p:sp>
        <p:nvSpPr>
          <p:cNvPr id="7" name="Content Placeholder 6">
            <a:extLst>
              <a:ext uri="{FF2B5EF4-FFF2-40B4-BE49-F238E27FC236}">
                <a16:creationId xmlns:a16="http://schemas.microsoft.com/office/drawing/2014/main" id="{7FBBDFBE-5D59-1C4A-A501-5D361064CD41}"/>
              </a:ext>
            </a:extLst>
          </p:cNvPr>
          <p:cNvSpPr>
            <a:spLocks noGrp="1"/>
          </p:cNvSpPr>
          <p:nvPr>
            <p:ph idx="1"/>
          </p:nvPr>
        </p:nvSpPr>
        <p:spPr/>
        <p:txBody>
          <a:bodyPr/>
          <a:lstStyle/>
          <a:p>
            <a:pPr marL="0" indent="0">
              <a:buNone/>
            </a:pPr>
            <a:r>
              <a:rPr lang="en-US" dirty="0"/>
              <a:t>“The most striking and under-discussed aspect of ARPA is that it represents not only the largest positive fiscal jolt to state and local budgets in decades, but also the one most supportive of local discretion”   </a:t>
            </a:r>
          </a:p>
          <a:p>
            <a:pPr marL="0" indent="0">
              <a:buNone/>
            </a:pPr>
            <a:r>
              <a:rPr lang="en-US" dirty="0"/>
              <a:t>	Brookings Institute</a:t>
            </a:r>
            <a:br>
              <a:rPr lang="en-US" dirty="0"/>
            </a:br>
            <a:endParaRPr lang="en-US" dirty="0"/>
          </a:p>
        </p:txBody>
      </p:sp>
      <p:sp>
        <p:nvSpPr>
          <p:cNvPr id="5" name="Footer Placeholder 4">
            <a:extLst>
              <a:ext uri="{FF2B5EF4-FFF2-40B4-BE49-F238E27FC236}">
                <a16:creationId xmlns:a16="http://schemas.microsoft.com/office/drawing/2014/main" id="{56BACC6E-79FD-BA4C-96FC-412D412FBB8D}"/>
              </a:ext>
            </a:extLst>
          </p:cNvPr>
          <p:cNvSpPr>
            <a:spLocks noGrp="1"/>
          </p:cNvSpPr>
          <p:nvPr>
            <p:ph type="ftr" sz="quarter" idx="11"/>
          </p:nvPr>
        </p:nvSpPr>
        <p:spPr/>
        <p:txBody>
          <a:bodyPr/>
          <a:lstStyle/>
          <a:p>
            <a:pPr>
              <a:defRPr/>
            </a:pPr>
            <a:endParaRPr lang="en-US" dirty="0"/>
          </a:p>
          <a:p>
            <a:pPr>
              <a:defRPr/>
            </a:pPr>
            <a:fld id="{8BE6199F-77D8-8340-99E4-76E2E2694334}" type="slidenum">
              <a:rPr lang="en-US" smtClean="0"/>
              <a:pPr>
                <a:defRPr/>
              </a:pPr>
              <a:t>5</a:t>
            </a:fld>
            <a:endParaRPr lang="en-US" dirty="0"/>
          </a:p>
        </p:txBody>
      </p:sp>
    </p:spTree>
    <p:extLst>
      <p:ext uri="{BB962C8B-B14F-4D97-AF65-F5344CB8AC3E}">
        <p14:creationId xmlns:p14="http://schemas.microsoft.com/office/powerpoint/2010/main" val="78185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12D3F1-CDA9-144D-B084-1BEFA760E925}"/>
              </a:ext>
            </a:extLst>
          </p:cNvPr>
          <p:cNvSpPr>
            <a:spLocks noGrp="1"/>
          </p:cNvSpPr>
          <p:nvPr>
            <p:ph type="title"/>
          </p:nvPr>
        </p:nvSpPr>
        <p:spPr/>
        <p:txBody>
          <a:bodyPr/>
          <a:lstStyle/>
          <a:p>
            <a:r>
              <a:rPr lang="en-US" dirty="0"/>
              <a:t>ARPA Intent and Eligible Uses</a:t>
            </a:r>
          </a:p>
        </p:txBody>
      </p:sp>
      <p:sp>
        <p:nvSpPr>
          <p:cNvPr id="7" name="Content Placeholder 6">
            <a:extLst>
              <a:ext uri="{FF2B5EF4-FFF2-40B4-BE49-F238E27FC236}">
                <a16:creationId xmlns:a16="http://schemas.microsoft.com/office/drawing/2014/main" id="{7FBBDFBE-5D59-1C4A-A501-5D361064CD41}"/>
              </a:ext>
            </a:extLst>
          </p:cNvPr>
          <p:cNvSpPr>
            <a:spLocks noGrp="1"/>
          </p:cNvSpPr>
          <p:nvPr>
            <p:ph idx="1"/>
          </p:nvPr>
        </p:nvSpPr>
        <p:spPr/>
        <p:txBody>
          <a:bodyPr/>
          <a:lstStyle/>
          <a:p>
            <a:pPr marL="0" indent="0">
              <a:buNone/>
            </a:pPr>
            <a:r>
              <a:rPr lang="en-US" dirty="0"/>
              <a:t>1.  To respond to the public health emergency or its negative economic impacts, including assistance to households, small businesses, and nonprofits, or aid to impacted industries such as tourism, travel, and hospitality; </a:t>
            </a:r>
            <a:br>
              <a:rPr lang="en-US" dirty="0"/>
            </a:br>
            <a:r>
              <a:rPr lang="en-US" dirty="0"/>
              <a:t>2.  To respond to workers performing essential work during the COVID-19 public health emergency by providing premium pay to eligible workers; </a:t>
            </a:r>
            <a:br>
              <a:rPr lang="en-US" dirty="0"/>
            </a:br>
            <a:r>
              <a:rPr lang="en-US" dirty="0"/>
              <a:t>3.  For the provision of government services to the extent of the reduction in revenue due to the COVID–19 public health emergency relative to revenues collected in the most recent full fiscal year prior to the emergency; and</a:t>
            </a:r>
            <a:br>
              <a:rPr lang="en-US" dirty="0"/>
            </a:br>
            <a:r>
              <a:rPr lang="en-US" dirty="0"/>
              <a:t>4.  To make necessary investments in water, sewer, or broadband infrastructure.</a:t>
            </a:r>
            <a:br>
              <a:rPr lang="en-US" dirty="0"/>
            </a:br>
            <a:r>
              <a:rPr lang="en-US" b="1" dirty="0"/>
              <a:t>Notes:</a:t>
            </a:r>
          </a:p>
          <a:p>
            <a:pPr lvl="1">
              <a:buFont typeface="Arial" panose="020B0604020202020204" pitchFamily="34" charset="0"/>
              <a:buChar char="•"/>
            </a:pPr>
            <a:r>
              <a:rPr lang="en-US" b="1" dirty="0"/>
              <a:t>Discussed whether #4 is pandemic related, without reaching clarity</a:t>
            </a:r>
          </a:p>
          <a:p>
            <a:pPr lvl="1">
              <a:buFont typeface="Arial" panose="020B0604020202020204" pitchFamily="34" charset="0"/>
              <a:buChar char="•"/>
            </a:pPr>
            <a:r>
              <a:rPr lang="en-US" b="1" dirty="0"/>
              <a:t>Suggested googling Mass Counties to learn approaches</a:t>
            </a:r>
          </a:p>
          <a:p>
            <a:pPr marL="0" indent="0">
              <a:buNone/>
            </a:pPr>
            <a:br>
              <a:rPr lang="en-US" dirty="0"/>
            </a:br>
            <a:endParaRPr lang="en-US" dirty="0"/>
          </a:p>
        </p:txBody>
      </p:sp>
      <p:sp>
        <p:nvSpPr>
          <p:cNvPr id="5" name="Footer Placeholder 4">
            <a:extLst>
              <a:ext uri="{FF2B5EF4-FFF2-40B4-BE49-F238E27FC236}">
                <a16:creationId xmlns:a16="http://schemas.microsoft.com/office/drawing/2014/main" id="{56BACC6E-79FD-BA4C-96FC-412D412FBB8D}"/>
              </a:ext>
            </a:extLst>
          </p:cNvPr>
          <p:cNvSpPr>
            <a:spLocks noGrp="1"/>
          </p:cNvSpPr>
          <p:nvPr>
            <p:ph type="ftr" sz="quarter" idx="11"/>
          </p:nvPr>
        </p:nvSpPr>
        <p:spPr/>
        <p:txBody>
          <a:bodyPr/>
          <a:lstStyle/>
          <a:p>
            <a:pPr>
              <a:defRPr/>
            </a:pPr>
            <a:endParaRPr lang="en-US" dirty="0"/>
          </a:p>
          <a:p>
            <a:pPr>
              <a:defRPr/>
            </a:pPr>
            <a:fld id="{8BE6199F-77D8-8340-99E4-76E2E2694334}" type="slidenum">
              <a:rPr lang="en-US" smtClean="0"/>
              <a:pPr>
                <a:defRPr/>
              </a:pPr>
              <a:t>6</a:t>
            </a:fld>
            <a:endParaRPr lang="en-US" dirty="0"/>
          </a:p>
        </p:txBody>
      </p:sp>
    </p:spTree>
    <p:extLst>
      <p:ext uri="{BB962C8B-B14F-4D97-AF65-F5344CB8AC3E}">
        <p14:creationId xmlns:p14="http://schemas.microsoft.com/office/powerpoint/2010/main" val="357763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6B8A-973C-234A-9C34-69DA63716AEF}"/>
              </a:ext>
            </a:extLst>
          </p:cNvPr>
          <p:cNvSpPr>
            <a:spLocks noGrp="1"/>
          </p:cNvSpPr>
          <p:nvPr>
            <p:ph type="title"/>
          </p:nvPr>
        </p:nvSpPr>
        <p:spPr/>
        <p:txBody>
          <a:bodyPr/>
          <a:lstStyle/>
          <a:p>
            <a:r>
              <a:rPr lang="en-US" dirty="0"/>
              <a:t>Role of the Steering Committee</a:t>
            </a:r>
          </a:p>
        </p:txBody>
      </p:sp>
      <p:sp>
        <p:nvSpPr>
          <p:cNvPr id="3" name="Content Placeholder 2">
            <a:extLst>
              <a:ext uri="{FF2B5EF4-FFF2-40B4-BE49-F238E27FC236}">
                <a16:creationId xmlns:a16="http://schemas.microsoft.com/office/drawing/2014/main" id="{19E6E61E-09B5-C74B-970A-45035423103A}"/>
              </a:ext>
            </a:extLst>
          </p:cNvPr>
          <p:cNvSpPr>
            <a:spLocks noGrp="1"/>
          </p:cNvSpPr>
          <p:nvPr>
            <p:ph idx="1"/>
          </p:nvPr>
        </p:nvSpPr>
        <p:spPr>
          <a:xfrm>
            <a:off x="457200" y="937418"/>
            <a:ext cx="8229600" cy="4983163"/>
          </a:xfrm>
        </p:spPr>
        <p:txBody>
          <a:bodyPr/>
          <a:lstStyle/>
          <a:p>
            <a:r>
              <a:rPr lang="en-US" dirty="0"/>
              <a:t>“</a:t>
            </a:r>
            <a:r>
              <a:rPr lang="en-US" sz="1800" dirty="0"/>
              <a:t>Starter” Questions</a:t>
            </a:r>
          </a:p>
          <a:p>
            <a:pPr lvl="1"/>
            <a:r>
              <a:rPr lang="en-US" sz="1600" dirty="0"/>
              <a:t>Timetable?</a:t>
            </a:r>
            <a:endParaRPr lang="en-US" dirty="0"/>
          </a:p>
          <a:p>
            <a:pPr lvl="2"/>
            <a:r>
              <a:rPr lang="en-US" b="1" dirty="0"/>
              <a:t>Notes:</a:t>
            </a:r>
          </a:p>
          <a:p>
            <a:pPr lvl="3"/>
            <a:r>
              <a:rPr lang="en-US" b="1" dirty="0"/>
              <a:t>Set 9/15/21 as target date for recommendations </a:t>
            </a:r>
          </a:p>
          <a:p>
            <a:pPr lvl="3"/>
            <a:r>
              <a:rPr lang="en-US" b="1" dirty="0"/>
              <a:t>Set 8/1/21 to have list of ideas/possibilities completed</a:t>
            </a:r>
          </a:p>
          <a:p>
            <a:pPr lvl="3"/>
            <a:r>
              <a:rPr lang="en-US" b="1" dirty="0"/>
              <a:t>Set 7/15/21 as target date to have received inputs</a:t>
            </a:r>
          </a:p>
          <a:p>
            <a:pPr lvl="4"/>
            <a:r>
              <a:rPr lang="en-US" sz="1600" b="1" dirty="0"/>
              <a:t>Recognized these targets as aggressive</a:t>
            </a:r>
            <a:endParaRPr lang="en-US" b="1" dirty="0"/>
          </a:p>
          <a:p>
            <a:pPr lvl="1"/>
            <a:r>
              <a:rPr lang="en-US" sz="1600" dirty="0"/>
              <a:t>When/how often to meet?</a:t>
            </a:r>
          </a:p>
          <a:p>
            <a:pPr lvl="2"/>
            <a:r>
              <a:rPr lang="en-US" b="1" dirty="0"/>
              <a:t>Notes:</a:t>
            </a:r>
          </a:p>
          <a:p>
            <a:pPr lvl="3"/>
            <a:r>
              <a:rPr lang="en-US" b="1" dirty="0"/>
              <a:t>Martina to create new email to receive inputs; Bill and Peter to curate for SC to discuss</a:t>
            </a:r>
          </a:p>
          <a:p>
            <a:pPr lvl="3"/>
            <a:r>
              <a:rPr lang="en-US" b="1" dirty="0"/>
              <a:t>Bill and Peter to develop 2-3 page input form</a:t>
            </a:r>
          </a:p>
          <a:p>
            <a:pPr lvl="3"/>
            <a:r>
              <a:rPr lang="en-US" b="1" dirty="0"/>
              <a:t>Set next meeting for 6/30/21</a:t>
            </a:r>
          </a:p>
          <a:p>
            <a:pPr lvl="1"/>
            <a:r>
              <a:rPr lang="en-US" dirty="0"/>
              <a:t>Logistical support?</a:t>
            </a:r>
          </a:p>
          <a:p>
            <a:pPr lvl="2"/>
            <a:r>
              <a:rPr lang="en-US" b="1" dirty="0"/>
              <a:t>Notes:</a:t>
            </a:r>
          </a:p>
          <a:p>
            <a:pPr lvl="3"/>
            <a:r>
              <a:rPr lang="en-US" b="1" dirty="0"/>
              <a:t>Did not address</a:t>
            </a:r>
          </a:p>
        </p:txBody>
      </p:sp>
      <p:sp>
        <p:nvSpPr>
          <p:cNvPr id="4" name="Footer Placeholder 3">
            <a:extLst>
              <a:ext uri="{FF2B5EF4-FFF2-40B4-BE49-F238E27FC236}">
                <a16:creationId xmlns:a16="http://schemas.microsoft.com/office/drawing/2014/main" id="{45386067-A8C5-E440-AEE7-CE01D4191AB0}"/>
              </a:ext>
            </a:extLst>
          </p:cNvPr>
          <p:cNvSpPr>
            <a:spLocks noGrp="1"/>
          </p:cNvSpPr>
          <p:nvPr>
            <p:ph type="ftr" sz="quarter" idx="11"/>
          </p:nvPr>
        </p:nvSpPr>
        <p:spPr/>
        <p:txBody>
          <a:bodyPr/>
          <a:lstStyle/>
          <a:p>
            <a:pPr>
              <a:defRPr/>
            </a:pPr>
            <a:endParaRPr lang="en-US" dirty="0"/>
          </a:p>
          <a:p>
            <a:pPr>
              <a:defRPr/>
            </a:pPr>
            <a:r>
              <a:rPr lang="en-US" dirty="0"/>
              <a:t>n</a:t>
            </a:r>
            <a:fld id="{383A56E0-A583-2141-8A52-1ED064DE5955}" type="slidenum">
              <a:rPr lang="en-US" smtClean="0"/>
              <a:pPr>
                <a:defRPr/>
              </a:pPr>
              <a:t>7</a:t>
            </a:fld>
            <a:endParaRPr lang="en-US" dirty="0"/>
          </a:p>
        </p:txBody>
      </p:sp>
    </p:spTree>
    <p:extLst>
      <p:ext uri="{BB962C8B-B14F-4D97-AF65-F5344CB8AC3E}">
        <p14:creationId xmlns:p14="http://schemas.microsoft.com/office/powerpoint/2010/main" val="319446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6B8A-973C-234A-9C34-69DA63716AEF}"/>
              </a:ext>
            </a:extLst>
          </p:cNvPr>
          <p:cNvSpPr>
            <a:spLocks noGrp="1"/>
          </p:cNvSpPr>
          <p:nvPr>
            <p:ph type="title"/>
          </p:nvPr>
        </p:nvSpPr>
        <p:spPr/>
        <p:txBody>
          <a:bodyPr/>
          <a:lstStyle/>
          <a:p>
            <a:r>
              <a:rPr lang="en-US" dirty="0"/>
              <a:t>Role of the Steering Committee</a:t>
            </a:r>
          </a:p>
        </p:txBody>
      </p:sp>
      <p:sp>
        <p:nvSpPr>
          <p:cNvPr id="3" name="Content Placeholder 2">
            <a:extLst>
              <a:ext uri="{FF2B5EF4-FFF2-40B4-BE49-F238E27FC236}">
                <a16:creationId xmlns:a16="http://schemas.microsoft.com/office/drawing/2014/main" id="{19E6E61E-09B5-C74B-970A-45035423103A}"/>
              </a:ext>
            </a:extLst>
          </p:cNvPr>
          <p:cNvSpPr>
            <a:spLocks noGrp="1"/>
          </p:cNvSpPr>
          <p:nvPr>
            <p:ph idx="1"/>
          </p:nvPr>
        </p:nvSpPr>
        <p:spPr>
          <a:xfrm>
            <a:off x="457200" y="937418"/>
            <a:ext cx="8229600" cy="4983163"/>
          </a:xfrm>
        </p:spPr>
        <p:txBody>
          <a:bodyPr/>
          <a:lstStyle/>
          <a:p>
            <a:r>
              <a:rPr lang="en-US" sz="1800" dirty="0"/>
              <a:t>From whom/how to solicit inputs?</a:t>
            </a:r>
          </a:p>
          <a:p>
            <a:pPr lvl="1"/>
            <a:r>
              <a:rPr lang="en-US" b="1" dirty="0"/>
              <a:t>Notes:</a:t>
            </a:r>
          </a:p>
          <a:p>
            <a:pPr lvl="2"/>
            <a:r>
              <a:rPr lang="en-US" b="1" dirty="0"/>
              <a:t>Much discussion</a:t>
            </a:r>
          </a:p>
          <a:p>
            <a:pPr lvl="2"/>
            <a:r>
              <a:rPr lang="en-US" b="1" dirty="0"/>
              <a:t>Commitment to broad input</a:t>
            </a:r>
          </a:p>
          <a:p>
            <a:pPr lvl="3"/>
            <a:r>
              <a:rPr lang="en-US" b="1" dirty="0"/>
              <a:t>Towns, through Select Boards and Town Managers on view of regional needs</a:t>
            </a:r>
          </a:p>
          <a:p>
            <a:pPr lvl="3"/>
            <a:r>
              <a:rPr lang="en-US" b="1" dirty="0"/>
              <a:t>Island organizations</a:t>
            </a:r>
          </a:p>
          <a:p>
            <a:pPr lvl="3"/>
            <a:r>
              <a:rPr lang="en-US" b="1" dirty="0"/>
              <a:t>Public</a:t>
            </a:r>
          </a:p>
          <a:p>
            <a:pPr lvl="1"/>
            <a:endParaRPr lang="en-US" dirty="0"/>
          </a:p>
          <a:p>
            <a:r>
              <a:rPr lang="en-US" sz="1800" dirty="0"/>
              <a:t>Communication strategy?</a:t>
            </a:r>
          </a:p>
          <a:p>
            <a:pPr lvl="1"/>
            <a:r>
              <a:rPr lang="en-US" sz="1600" b="1" dirty="0"/>
              <a:t>Notice of process, email address on County and Town websites</a:t>
            </a:r>
          </a:p>
          <a:p>
            <a:pPr lvl="1"/>
            <a:r>
              <a:rPr lang="en-US" sz="1600" b="1" dirty="0"/>
              <a:t>Further communication vehicles tbd</a:t>
            </a:r>
          </a:p>
        </p:txBody>
      </p:sp>
      <p:sp>
        <p:nvSpPr>
          <p:cNvPr id="4" name="Footer Placeholder 3">
            <a:extLst>
              <a:ext uri="{FF2B5EF4-FFF2-40B4-BE49-F238E27FC236}">
                <a16:creationId xmlns:a16="http://schemas.microsoft.com/office/drawing/2014/main" id="{45386067-A8C5-E440-AEE7-CE01D4191AB0}"/>
              </a:ext>
            </a:extLst>
          </p:cNvPr>
          <p:cNvSpPr>
            <a:spLocks noGrp="1"/>
          </p:cNvSpPr>
          <p:nvPr>
            <p:ph type="ftr" sz="quarter" idx="11"/>
          </p:nvPr>
        </p:nvSpPr>
        <p:spPr/>
        <p:txBody>
          <a:bodyPr/>
          <a:lstStyle/>
          <a:p>
            <a:pPr>
              <a:defRPr/>
            </a:pPr>
            <a:endParaRPr lang="en-US" dirty="0"/>
          </a:p>
          <a:p>
            <a:pPr>
              <a:defRPr/>
            </a:pPr>
            <a:r>
              <a:rPr lang="en-US" dirty="0"/>
              <a:t>n</a:t>
            </a:r>
            <a:fld id="{383A56E0-A583-2141-8A52-1ED064DE5955}" type="slidenum">
              <a:rPr lang="en-US" smtClean="0"/>
              <a:pPr>
                <a:defRPr/>
              </a:pPr>
              <a:t>8</a:t>
            </a:fld>
            <a:endParaRPr lang="en-US" dirty="0"/>
          </a:p>
        </p:txBody>
      </p:sp>
    </p:spTree>
    <p:extLst>
      <p:ext uri="{BB962C8B-B14F-4D97-AF65-F5344CB8AC3E}">
        <p14:creationId xmlns:p14="http://schemas.microsoft.com/office/powerpoint/2010/main" val="152104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6B8A-973C-234A-9C34-69DA63716AEF}"/>
              </a:ext>
            </a:extLst>
          </p:cNvPr>
          <p:cNvSpPr>
            <a:spLocks noGrp="1"/>
          </p:cNvSpPr>
          <p:nvPr>
            <p:ph type="title"/>
          </p:nvPr>
        </p:nvSpPr>
        <p:spPr>
          <a:xfrm>
            <a:off x="609600" y="295275"/>
            <a:ext cx="8229600" cy="411162"/>
          </a:xfrm>
        </p:spPr>
        <p:txBody>
          <a:bodyPr/>
          <a:lstStyle/>
          <a:p>
            <a:r>
              <a:rPr lang="en-US" b="1" dirty="0"/>
              <a:t>Other Discussion</a:t>
            </a:r>
          </a:p>
        </p:txBody>
      </p:sp>
      <p:sp>
        <p:nvSpPr>
          <p:cNvPr id="3" name="Content Placeholder 2">
            <a:extLst>
              <a:ext uri="{FF2B5EF4-FFF2-40B4-BE49-F238E27FC236}">
                <a16:creationId xmlns:a16="http://schemas.microsoft.com/office/drawing/2014/main" id="{19E6E61E-09B5-C74B-970A-45035423103A}"/>
              </a:ext>
            </a:extLst>
          </p:cNvPr>
          <p:cNvSpPr>
            <a:spLocks noGrp="1"/>
          </p:cNvSpPr>
          <p:nvPr>
            <p:ph idx="1"/>
          </p:nvPr>
        </p:nvSpPr>
        <p:spPr/>
        <p:txBody>
          <a:bodyPr/>
          <a:lstStyle/>
          <a:p>
            <a:r>
              <a:rPr lang="en-US" b="1" dirty="0"/>
              <a:t>Potential criteria mentioned</a:t>
            </a:r>
          </a:p>
          <a:p>
            <a:pPr lvl="1"/>
            <a:r>
              <a:rPr lang="en-US" b="1" dirty="0"/>
              <a:t>Leveragability</a:t>
            </a:r>
          </a:p>
          <a:p>
            <a:pPr lvl="1"/>
            <a:r>
              <a:rPr lang="en-US" b="1" dirty="0"/>
              <a:t>Scale</a:t>
            </a:r>
          </a:p>
          <a:p>
            <a:pPr lvl="1"/>
            <a:r>
              <a:rPr lang="en-US" b="1" dirty="0"/>
              <a:t>Relationship to pandemic</a:t>
            </a:r>
          </a:p>
          <a:p>
            <a:r>
              <a:rPr lang="en-US" b="1" dirty="0"/>
              <a:t>Potential uses surfaced</a:t>
            </a:r>
          </a:p>
          <a:p>
            <a:pPr lvl="1"/>
            <a:r>
              <a:rPr lang="en-US" b="1" dirty="0"/>
              <a:t>Housing</a:t>
            </a:r>
          </a:p>
          <a:p>
            <a:pPr lvl="1"/>
            <a:r>
              <a:rPr lang="en-US" b="1" dirty="0"/>
              <a:t>Wastewater management</a:t>
            </a:r>
          </a:p>
          <a:p>
            <a:pPr lvl="1"/>
            <a:r>
              <a:rPr lang="en-US" b="1" dirty="0"/>
              <a:t>Broadband</a:t>
            </a:r>
          </a:p>
          <a:p>
            <a:pPr marL="457200" lvl="1" indent="0">
              <a:buNone/>
            </a:pPr>
            <a:endParaRPr lang="en-US" dirty="0"/>
          </a:p>
        </p:txBody>
      </p:sp>
      <p:sp>
        <p:nvSpPr>
          <p:cNvPr id="4" name="Footer Placeholder 3">
            <a:extLst>
              <a:ext uri="{FF2B5EF4-FFF2-40B4-BE49-F238E27FC236}">
                <a16:creationId xmlns:a16="http://schemas.microsoft.com/office/drawing/2014/main" id="{45386067-A8C5-E440-AEE7-CE01D4191AB0}"/>
              </a:ext>
            </a:extLst>
          </p:cNvPr>
          <p:cNvSpPr>
            <a:spLocks noGrp="1"/>
          </p:cNvSpPr>
          <p:nvPr>
            <p:ph type="ftr" sz="quarter" idx="11"/>
          </p:nvPr>
        </p:nvSpPr>
        <p:spPr/>
        <p:txBody>
          <a:bodyPr/>
          <a:lstStyle/>
          <a:p>
            <a:pPr>
              <a:defRPr/>
            </a:pPr>
            <a:endParaRPr lang="en-US" dirty="0"/>
          </a:p>
          <a:p>
            <a:pPr>
              <a:defRPr/>
            </a:pPr>
            <a:fld id="{383A56E0-A583-2141-8A52-1ED064DE5955}" type="slidenum">
              <a:rPr lang="en-US" smtClean="0"/>
              <a:pPr>
                <a:defRPr/>
              </a:pPr>
              <a:t>9</a:t>
            </a:fld>
            <a:endParaRPr lang="en-US" dirty="0"/>
          </a:p>
        </p:txBody>
      </p:sp>
    </p:spTree>
    <p:extLst>
      <p:ext uri="{BB962C8B-B14F-4D97-AF65-F5344CB8AC3E}">
        <p14:creationId xmlns:p14="http://schemas.microsoft.com/office/powerpoint/2010/main" val="3266314331"/>
      </p:ext>
    </p:extLst>
  </p:cSld>
  <p:clrMapOvr>
    <a:masterClrMapping/>
  </p:clrMapOvr>
</p:sld>
</file>

<file path=ppt/theme/theme1.xml><?xml version="1.0" encoding="utf-8"?>
<a:theme xmlns:a="http://schemas.openxmlformats.org/drawingml/2006/main" name="Sherbrooke PPT Template 06">
  <a:themeElements>
    <a:clrScheme name="Sherbrooke PPT 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erbrooke PPT Template 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herbrooke PPT 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erbrooke PPT 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erbrooke PPT 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erbrooke PPT 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erbrooke PPT 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erbrooke PPT 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erbrooke PPT 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erbrooke PPT 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erbrooke PPT 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erbrooke PPT 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erbrooke PPT 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erbrooke PPT 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Sherbrooke PPT Template 06</Template>
  <TotalTime>118918</TotalTime>
  <Words>730</Words>
  <Application>Microsoft Office PowerPoint</Application>
  <PresentationFormat>On-screen Show (4:3)</PresentationFormat>
  <Paragraphs>96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Tahoma</vt:lpstr>
      <vt:lpstr>Wingdings</vt:lpstr>
      <vt:lpstr>Sherbrooke PPT Template 06</vt:lpstr>
      <vt:lpstr>American Rescue Plan Act (ARPA)  Post-Steering Committee Kickoff Meeting</vt:lpstr>
      <vt:lpstr>Meeting Objectives and Agenda</vt:lpstr>
      <vt:lpstr>Background/How We Got Here</vt:lpstr>
      <vt:lpstr>Steering Committee Charter and Process</vt:lpstr>
      <vt:lpstr>ARPA Intent</vt:lpstr>
      <vt:lpstr>ARPA Intent and Eligible Uses</vt:lpstr>
      <vt:lpstr>Role of the Steering Committee</vt:lpstr>
      <vt:lpstr>Role of the Steering Committee</vt:lpstr>
      <vt:lpstr>Other Discussion</vt:lpstr>
      <vt:lpstr>Questions/Discussion</vt:lpstr>
    </vt:vector>
  </TitlesOfParts>
  <Company>Sherbrooke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Hexter, James</dc:creator>
  <cp:lastModifiedBy>Martina Thornton</cp:lastModifiedBy>
  <cp:revision>1874</cp:revision>
  <cp:lastPrinted>2021-06-11T17:43:12Z</cp:lastPrinted>
  <dcterms:created xsi:type="dcterms:W3CDTF">2011-01-29T16:45:29Z</dcterms:created>
  <dcterms:modified xsi:type="dcterms:W3CDTF">2021-06-15T14:37:39Z</dcterms:modified>
</cp:coreProperties>
</file>