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77" r:id="rId3"/>
    <p:sldId id="258" r:id="rId4"/>
    <p:sldId id="260" r:id="rId5"/>
    <p:sldId id="261" r:id="rId6"/>
    <p:sldId id="262" r:id="rId7"/>
    <p:sldId id="273" r:id="rId8"/>
    <p:sldId id="264" r:id="rId9"/>
    <p:sldId id="265" r:id="rId10"/>
    <p:sldId id="272" r:id="rId11"/>
    <p:sldId id="271" r:id="rId12"/>
    <p:sldId id="267" r:id="rId13"/>
    <p:sldId id="266" r:id="rId14"/>
    <p:sldId id="268" r:id="rId15"/>
    <p:sldId id="269" r:id="rId16"/>
    <p:sldId id="257" r:id="rId17"/>
    <p:sldId id="276" r:id="rId1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649"/>
    <a:srgbClr val="FEB4A8"/>
    <a:srgbClr val="5B9BD5"/>
    <a:srgbClr val="000000"/>
    <a:srgbClr val="DAE3F3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85429" autoAdjust="0"/>
  </p:normalViewPr>
  <p:slideViewPr>
    <p:cSldViewPr snapToGrid="0">
      <p:cViewPr varScale="1">
        <p:scale>
          <a:sx n="95" d="100"/>
          <a:sy n="95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99255</c:v>
                </c:pt>
                <c:pt idx="1">
                  <c:v>106324</c:v>
                </c:pt>
                <c:pt idx="2">
                  <c:v>127585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E-4126-A887-6FBA423378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123200</c:v>
                </c:pt>
                <c:pt idx="1">
                  <c:v>112537</c:v>
                </c:pt>
                <c:pt idx="2">
                  <c:v>135244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FE-4126-A887-6FBA42337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925904"/>
        <c:axId val="472921592"/>
        <c:axId val="0"/>
      </c:bar3DChart>
      <c:catAx>
        <c:axId val="47292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1592"/>
        <c:crosses val="autoZero"/>
        <c:auto val="1"/>
        <c:lblAlgn val="ctr"/>
        <c:lblOffset val="100"/>
        <c:noMultiLvlLbl val="0"/>
      </c:catAx>
      <c:valAx>
        <c:axId val="472921592"/>
        <c:scaling>
          <c:orientation val="minMax"/>
          <c:max val="4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5904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 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30086</c:v>
                </c:pt>
                <c:pt idx="1">
                  <c:v>31114</c:v>
                </c:pt>
                <c:pt idx="2">
                  <c:v>37617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A-4BC2-8B4D-02CD34063C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 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33219</c:v>
                </c:pt>
                <c:pt idx="1">
                  <c:v>30786</c:v>
                </c:pt>
                <c:pt idx="2">
                  <c:v>36299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A-4BC2-8B4D-02CD34063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927472"/>
        <c:axId val="472927080"/>
        <c:axId val="0"/>
      </c:bar3DChart>
      <c:catAx>
        <c:axId val="4729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7080"/>
        <c:crosses val="autoZero"/>
        <c:auto val="1"/>
        <c:lblAlgn val="ctr"/>
        <c:lblOffset val="100"/>
        <c:noMultiLvlLbl val="0"/>
      </c:catAx>
      <c:valAx>
        <c:axId val="472927080"/>
        <c:scaling>
          <c:orientation val="minMax"/>
          <c:max val="8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7472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 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5427</c:v>
                </c:pt>
                <c:pt idx="1">
                  <c:v>5754</c:v>
                </c:pt>
                <c:pt idx="2">
                  <c:v>7405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A-4BC2-8B4D-02CD34063C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 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6462</c:v>
                </c:pt>
                <c:pt idx="1">
                  <c:v>6164</c:v>
                </c:pt>
                <c:pt idx="2">
                  <c:v>7897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A-4BC2-8B4D-02CD34063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927472"/>
        <c:axId val="472927080"/>
        <c:axId val="0"/>
      </c:bar3DChart>
      <c:catAx>
        <c:axId val="4729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7080"/>
        <c:crosses val="autoZero"/>
        <c:auto val="1"/>
        <c:lblAlgn val="ctr"/>
        <c:lblOffset val="100"/>
        <c:noMultiLvlLbl val="0"/>
      </c:catAx>
      <c:valAx>
        <c:axId val="472927080"/>
        <c:scaling>
          <c:orientation val="minMax"/>
          <c:max val="1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3356</c:v>
                </c:pt>
                <c:pt idx="1">
                  <c:v>3451</c:v>
                </c:pt>
                <c:pt idx="2">
                  <c:v>4585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3-457A-968B-1BE64E15CD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4670</c:v>
                </c:pt>
                <c:pt idx="1">
                  <c:v>4171</c:v>
                </c:pt>
                <c:pt idx="2">
                  <c:v>5440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3-457A-968B-1BE64E15C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924336"/>
        <c:axId val="472923552"/>
        <c:axId val="0"/>
      </c:bar3DChart>
      <c:catAx>
        <c:axId val="47292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3552"/>
        <c:crosses val="autoZero"/>
        <c:auto val="1"/>
        <c:lblAlgn val="ctr"/>
        <c:lblOffset val="100"/>
        <c:noMultiLvlLbl val="0"/>
      </c:catAx>
      <c:valAx>
        <c:axId val="472923552"/>
        <c:scaling>
          <c:orientation val="minMax"/>
          <c:max val="3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24336"/>
        <c:crosses val="autoZero"/>
        <c:crossBetween val="between"/>
        <c:majorUnit val="4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46620285017587"/>
          <c:y val="0.19282593106856349"/>
          <c:w val="0.44906740041804749"/>
          <c:h val="0.628616822287864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02-40D3-9633-C547F54F35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202-40D3-9633-C547F54F35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202-40D3-9633-C547F54F35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202-40D3-9633-C547F54F35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202-40D3-9633-C547F54F35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202-40D3-9633-C547F54F35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202-40D3-9633-C547F54F352F}"/>
              </c:ext>
            </c:extLst>
          </c:dPt>
          <c:dLbls>
            <c:dLbl>
              <c:idx val="0"/>
              <c:layout>
                <c:manualLayout>
                  <c:x val="0.1255771128198972"/>
                  <c:y val="0.189147240640361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5B9BD5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56270"/>
                        <a:gd name="adj2" fmla="val -6071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C202-40D3-9633-C547F54F352F}"/>
                </c:ext>
              </c:extLst>
            </c:dLbl>
            <c:dLbl>
              <c:idx val="1"/>
              <c:layout>
                <c:manualLayout>
                  <c:x val="0.24622963298019082"/>
                  <c:y val="-0.10852710528545315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ED7D3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60860"/>
                        <a:gd name="adj2" fmla="val -40920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C202-40D3-9633-C547F54F352F}"/>
                </c:ext>
              </c:extLst>
            </c:dLbl>
            <c:dLbl>
              <c:idx val="2"/>
              <c:layout>
                <c:manualLayout>
                  <c:x val="-9.8491853192076376E-3"/>
                  <c:y val="0.27566885779921679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A5A5A5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6626"/>
                        <a:gd name="adj2" fmla="val -122009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C202-40D3-9633-C547F54F352F}"/>
                </c:ext>
              </c:extLst>
            </c:dLbl>
            <c:dLbl>
              <c:idx val="3"/>
              <c:layout>
                <c:manualLayout>
                  <c:x val="-0.13542629813910501"/>
                  <c:y val="0.2914727970523599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C202-40D3-9633-C547F54F352F}"/>
                </c:ext>
              </c:extLst>
            </c:dLbl>
            <c:dLbl>
              <c:idx val="4"/>
              <c:layout>
                <c:manualLayout>
                  <c:x val="-0.14773777978811456"/>
                  <c:y val="1.8604646620363395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C202-40D3-9633-C547F54F352F}"/>
                </c:ext>
              </c:extLst>
            </c:dLbl>
            <c:dLbl>
              <c:idx val="5"/>
              <c:layout>
                <c:manualLayout>
                  <c:x val="-4.5141577900341681E-17"/>
                  <c:y val="-3.4108518803999573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C202-40D3-9633-C547F54F352F}"/>
                </c:ext>
              </c:extLst>
            </c:dLbl>
            <c:dLbl>
              <c:idx val="6"/>
              <c:layout>
                <c:manualLayout>
                  <c:x val="0.17728533574573746"/>
                  <c:y val="-6.2015488734544653E-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C202-40D3-9633-C547F54F352F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ED7D3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Auto Revenue</c:v>
                </c:pt>
                <c:pt idx="1">
                  <c:v>Freight Revenue</c:v>
                </c:pt>
                <c:pt idx="2">
                  <c:v>Passenger Revenue</c:v>
                </c:pt>
                <c:pt idx="3">
                  <c:v>Bicycle, Mail, Misc. Voyage Rev.</c:v>
                </c:pt>
                <c:pt idx="4">
                  <c:v>Revenue from Terminal Operations</c:v>
                </c:pt>
                <c:pt idx="5">
                  <c:v>Parking Revenue</c:v>
                </c:pt>
                <c:pt idx="6">
                  <c:v>Rents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1229853</c:v>
                </c:pt>
                <c:pt idx="1">
                  <c:v>3194856</c:v>
                </c:pt>
                <c:pt idx="2">
                  <c:v>1329994</c:v>
                </c:pt>
                <c:pt idx="3">
                  <c:v>30593</c:v>
                </c:pt>
                <c:pt idx="4">
                  <c:v>361685</c:v>
                </c:pt>
                <c:pt idx="5">
                  <c:v>134665</c:v>
                </c:pt>
                <c:pt idx="6">
                  <c:v>167613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02-40D3-9633-C547F54F352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50538008654131"/>
          <c:y val="0.18429487179487181"/>
          <c:w val="0.47289428822570201"/>
          <c:h val="0.618589743589743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987-4887-8A8B-F8C8C3CC2C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987-4887-8A8B-F8C8C3CC2C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987-4887-8A8B-F8C8C3CC2C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987-4887-8A8B-F8C8C3CC2C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987-4887-8A8B-F8C8C3CC2C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987-4887-8A8B-F8C8C3CC2C2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987-4887-8A8B-F8C8C3CC2C2B}"/>
              </c:ext>
            </c:extLst>
          </c:dPt>
          <c:dLbls>
            <c:dLbl>
              <c:idx val="0"/>
              <c:layout>
                <c:manualLayout>
                  <c:x val="0.13721294693536101"/>
                  <c:y val="0.23338350729414636"/>
                </c:manualLayout>
              </c:layout>
              <c:spPr>
                <a:xfrm>
                  <a:off x="4389404" y="1717033"/>
                  <a:ext cx="682687" cy="678752"/>
                </a:xfrm>
                <a:solidFill>
                  <a:prstClr val="white"/>
                </a:solidFill>
                <a:ln w="9525" cap="flat" cmpd="sng" algn="ctr">
                  <a:solidFill>
                    <a:srgbClr val="5B9BD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0539"/>
                        <a:gd name="adj2" fmla="val -2322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171198883775775"/>
                      <c:h val="0.165721280032303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987-4887-8A8B-F8C8C3CC2C2B}"/>
                </c:ext>
              </c:extLst>
            </c:dLbl>
            <c:dLbl>
              <c:idx val="1"/>
              <c:layout>
                <c:manualLayout>
                  <c:x val="0.21457363691998052"/>
                  <c:y val="-2.7587621314777513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ED7D3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43630"/>
                        <a:gd name="adj2" fmla="val -8055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240441982810577"/>
                      <c:h val="0.192523469450039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87-4887-8A8B-F8C8C3CC2C2B}"/>
                </c:ext>
              </c:extLst>
            </c:dLbl>
            <c:dLbl>
              <c:idx val="2"/>
              <c:layout>
                <c:manualLayout>
                  <c:x val="6.1256701474073482E-3"/>
                  <c:y val="0.3780269791857413"/>
                </c:manualLayout>
              </c:layout>
              <c:spPr>
                <a:xfrm>
                  <a:off x="465460" y="3243722"/>
                  <a:ext cx="1000345" cy="750428"/>
                </a:xfrm>
                <a:solidFill>
                  <a:prstClr val="white"/>
                </a:solidFill>
                <a:ln w="9525" cap="flat" cmpd="sng" algn="ctr">
                  <a:solidFill>
                    <a:srgbClr val="A5A5A5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7523"/>
                        <a:gd name="adj2" fmla="val -13583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299820882437602"/>
                      <c:h val="0.18322114386864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87-4887-8A8B-F8C8C3CC2C2B}"/>
                </c:ext>
              </c:extLst>
            </c:dLbl>
            <c:dLbl>
              <c:idx val="3"/>
              <c:layout>
                <c:manualLayout>
                  <c:x val="-0.17886675150505826"/>
                  <c:y val="0.3205515473356528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9987-4887-8A8B-F8C8C3CC2C2B}"/>
                </c:ext>
              </c:extLst>
            </c:dLbl>
            <c:dLbl>
              <c:idx val="4"/>
              <c:layout>
                <c:manualLayout>
                  <c:x val="-0.15926491572368204"/>
                  <c:y val="3.7209302325581395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9987-4887-8A8B-F8C8C3CC2C2B}"/>
                </c:ext>
              </c:extLst>
            </c:dLbl>
            <c:dLbl>
              <c:idx val="5"/>
              <c:layout>
                <c:manualLayout>
                  <c:x val="-2.4502294726720759E-3"/>
                  <c:y val="-1.6025641025641024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9987-4887-8A8B-F8C8C3CC2C2B}"/>
                </c:ext>
              </c:extLst>
            </c:dLbl>
            <c:dLbl>
              <c:idx val="6"/>
              <c:layout>
                <c:manualLayout>
                  <c:x val="0.27442570093926749"/>
                  <c:y val="1.3787158835669009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91204"/>
                        <a:gd name="adj2" fmla="val 40119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9987-4887-8A8B-F8C8C3CC2C2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FFC000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Auto Revenue</c:v>
                </c:pt>
                <c:pt idx="1">
                  <c:v>Freight Revenue</c:v>
                </c:pt>
                <c:pt idx="2">
                  <c:v>Passenger Revenue</c:v>
                </c:pt>
                <c:pt idx="3">
                  <c:v>Bicycle, Mail, Misc. Voyage Rev.</c:v>
                </c:pt>
                <c:pt idx="4">
                  <c:v>Revenue from Terminal Operations</c:v>
                </c:pt>
                <c:pt idx="5">
                  <c:v>Parking Revenue</c:v>
                </c:pt>
                <c:pt idx="6">
                  <c:v>Rents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3375487</c:v>
                </c:pt>
                <c:pt idx="1">
                  <c:v>8383394</c:v>
                </c:pt>
                <c:pt idx="2">
                  <c:v>3584554</c:v>
                </c:pt>
                <c:pt idx="3">
                  <c:v>80837</c:v>
                </c:pt>
                <c:pt idx="4">
                  <c:v>992750</c:v>
                </c:pt>
                <c:pt idx="5">
                  <c:v>350376</c:v>
                </c:pt>
                <c:pt idx="6">
                  <c:v>405547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987-4887-8A8B-F8C8C3CC2C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10E-4716-9D96-C63FE191FC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710E-4716-9D96-C63FE191FC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10E-4716-9D96-C63FE191FC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710E-4716-9D96-C63FE191FC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10E-4716-9D96-C63FE191FC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710E-4716-9D96-C63FE191FC1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10E-4716-9D96-C63FE191FC1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710E-4716-9D96-C63FE191FC1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710E-4716-9D96-C63FE191FC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710E-4716-9D96-C63FE191FC1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710E-4716-9D96-C63FE191FC1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710E-4716-9D96-C63FE191FC1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710E-4716-9D96-C63FE191FC1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710E-4716-9D96-C63FE191FC1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Auto Revenue</c:v>
                </c:pt>
                <c:pt idx="1">
                  <c:v>Freight Revenue</c:v>
                </c:pt>
                <c:pt idx="2">
                  <c:v>Passenger Revenue</c:v>
                </c:pt>
                <c:pt idx="3">
                  <c:v>Bicycle, Mail, Misc. Voyage Rev.</c:v>
                </c:pt>
                <c:pt idx="4">
                  <c:v>Revenue from Terminal Operations</c:v>
                </c:pt>
                <c:pt idx="5">
                  <c:v>Parking Revenue</c:v>
                </c:pt>
                <c:pt idx="6">
                  <c:v>Rents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E-710E-4716-9D96-C63FE191FC1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46620285017587"/>
          <c:y val="0.19282593106856349"/>
          <c:w val="0.44906740041804749"/>
          <c:h val="0.628616822287864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7F-45FD-8AB4-321D9C6B96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7F-45FD-8AB4-321D9C6B96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7F-45FD-8AB4-321D9C6B96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F7F-45FD-8AB4-321D9C6B96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F7F-45FD-8AB4-321D9C6B96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F7F-45FD-8AB4-321D9C6B967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F7F-45FD-8AB4-321D9C6B967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F7F-45FD-8AB4-321D9C6B9677}"/>
              </c:ext>
            </c:extLst>
          </c:dPt>
          <c:dLbls>
            <c:dLbl>
              <c:idx val="0"/>
              <c:layout>
                <c:manualLayout>
                  <c:x val="2.708525962782091E-2"/>
                  <c:y val="3.1007744367272268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5B9BD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9801"/>
                        <a:gd name="adj2" fmla="val -20729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F7F-45FD-8AB4-321D9C6B9677}"/>
                </c:ext>
              </c:extLst>
            </c:dLbl>
            <c:dLbl>
              <c:idx val="1"/>
              <c:layout>
                <c:manualLayout>
                  <c:x val="0.14773777978811448"/>
                  <c:y val="5.2713165424362954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2F7F-45FD-8AB4-321D9C6B9677}"/>
                </c:ext>
              </c:extLst>
            </c:dLbl>
            <c:dLbl>
              <c:idx val="2"/>
              <c:layout>
                <c:manualLayout>
                  <c:x val="3.4472148617226729E-2"/>
                  <c:y val="0.1643410451465433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A5A5A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1024"/>
                        <a:gd name="adj2" fmla="val -109707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2F7F-45FD-8AB4-321D9C6B9677}"/>
                </c:ext>
              </c:extLst>
            </c:dLbl>
            <c:dLbl>
              <c:idx val="3"/>
              <c:layout>
                <c:manualLayout>
                  <c:x val="-0.1329640018093031"/>
                  <c:y val="0.27596892486872371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2F7F-45FD-8AB4-321D9C6B9677}"/>
                </c:ext>
              </c:extLst>
            </c:dLbl>
            <c:dLbl>
              <c:idx val="4"/>
              <c:layout>
                <c:manualLayout>
                  <c:x val="-0.14773777978811456"/>
                  <c:y val="1.8604646620363395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2F7F-45FD-8AB4-321D9C6B9677}"/>
                </c:ext>
              </c:extLst>
            </c:dLbl>
            <c:dLbl>
              <c:idx val="5"/>
              <c:layout>
                <c:manualLayout>
                  <c:x val="-0.11819022383049162"/>
                  <c:y val="-5.2713165424362968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2F7F-45FD-8AB4-321D9C6B9677}"/>
                </c:ext>
              </c:extLst>
            </c:dLbl>
            <c:dLbl>
              <c:idx val="6"/>
              <c:layout>
                <c:manualLayout>
                  <c:x val="3.2009852287424818E-2"/>
                  <c:y val="-8.9922458665089744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2F7F-45FD-8AB4-321D9C6B9677}"/>
                </c:ext>
              </c:extLst>
            </c:dLbl>
            <c:dLbl>
              <c:idx val="7"/>
              <c:layout>
                <c:manualLayout>
                  <c:x val="0.19205911372454884"/>
                  <c:y val="-4.341084211418126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ED7D31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2F7F-45FD-8AB4-321D9C6B9677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ED7D31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Sheet1!$A$2:$A$9</c:f>
              <c:strCache>
                <c:ptCount val="8"/>
                <c:pt idx="0">
                  <c:v>   Transportation</c:v>
                </c:pt>
                <c:pt idx="1">
                  <c:v>   Maintenance</c:v>
                </c:pt>
                <c:pt idx="2">
                  <c:v>   General Expenses</c:v>
                </c:pt>
                <c:pt idx="3">
                  <c:v>   Payroll Taxes</c:v>
                </c:pt>
                <c:pt idx="4">
                  <c:v>   Depreciation</c:v>
                </c:pt>
                <c:pt idx="5">
                  <c:v>   Insurance</c:v>
                </c:pt>
                <c:pt idx="6">
                  <c:v>   Traffic</c:v>
                </c:pt>
                <c:pt idx="7">
                  <c:v>   Rents</c:v>
                </c:pt>
              </c:strCache>
            </c:strRef>
          </c:cat>
          <c:val>
            <c:numRef>
              <c:f>Sheet1!$B$2:$B$9</c:f>
              <c:numCache>
                <c:formatCode>_(* #,##0_);_(* \(#,##0\);_(* "-"_);_(@_)</c:formatCode>
                <c:ptCount val="8"/>
                <c:pt idx="0" formatCode="&quot;$&quot;#,##0_);[Red]\(&quot;$&quot;#,##0\)">
                  <c:v>3034572</c:v>
                </c:pt>
                <c:pt idx="1">
                  <c:v>2567513</c:v>
                </c:pt>
                <c:pt idx="2" formatCode="#,##0">
                  <c:v>2460109</c:v>
                </c:pt>
                <c:pt idx="3" formatCode="#,##0">
                  <c:v>270186</c:v>
                </c:pt>
                <c:pt idx="4" formatCode="#,##0">
                  <c:v>1176349</c:v>
                </c:pt>
                <c:pt idx="5" formatCode="#,##0">
                  <c:v>450400</c:v>
                </c:pt>
                <c:pt idx="6" formatCode="#,##0">
                  <c:v>242038</c:v>
                </c:pt>
                <c:pt idx="7" formatCode="#,##0">
                  <c:v>58892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F7F-45FD-8AB4-321D9C6B96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50538008654131"/>
          <c:y val="0.18429487179487181"/>
          <c:w val="0.47289428822570201"/>
          <c:h val="0.618589743589743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E6-4ADF-A11F-314323FC42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E6-4ADF-A11F-314323FC42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E6-4ADF-A11F-314323FC42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3E6-4ADF-A11F-314323FC42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3E6-4ADF-A11F-314323FC42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3E6-4ADF-A11F-314323FC42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3E6-4ADF-A11F-314323FC42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3E6-4ADF-A11F-314323FC42B3}"/>
              </c:ext>
            </c:extLst>
          </c:dPt>
          <c:dLbls>
            <c:dLbl>
              <c:idx val="0"/>
              <c:layout>
                <c:manualLayout>
                  <c:x val="7.3237841266803272E-2"/>
                  <c:y val="8.834045331369024E-2"/>
                </c:manualLayout>
              </c:layout>
              <c:spPr>
                <a:xfrm>
                  <a:off x="4142119" y="1019660"/>
                  <a:ext cx="936687" cy="665625"/>
                </a:xfrm>
                <a:solidFill>
                  <a:prstClr val="white"/>
                </a:solidFill>
                <a:ln w="9525" cap="flat" cmpd="sng" algn="ctr">
                  <a:solidFill>
                    <a:srgbClr val="5B9BD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1844"/>
                        <a:gd name="adj2" fmla="val -5447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071657829119836"/>
                      <c:h val="0.16251615182717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E6-4ADF-A11F-314323FC42B3}"/>
                </c:ext>
              </c:extLst>
            </c:dLbl>
            <c:dLbl>
              <c:idx val="1"/>
              <c:layout>
                <c:manualLayout>
                  <c:x val="6.0522404358090039E-2"/>
                  <c:y val="5.5070159499293354E-3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ED7D3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0255"/>
                        <a:gd name="adj2" fmla="val -63105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63E6-4ADF-A11F-314323FC42B3}"/>
                </c:ext>
              </c:extLst>
            </c:dLbl>
            <c:dLbl>
              <c:idx val="2"/>
              <c:layout>
                <c:manualLayout>
                  <c:x val="2.6952524199392341E-2"/>
                  <c:y val="0.16204194427619625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A5A5A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6507"/>
                        <a:gd name="adj2" fmla="val -137363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63E6-4ADF-A11F-314323FC42B3}"/>
                </c:ext>
              </c:extLst>
            </c:dLbl>
            <c:dLbl>
              <c:idx val="3"/>
              <c:layout>
                <c:manualLayout>
                  <c:x val="-9.310871996153719E-2"/>
                  <c:y val="0.3205514429293044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63E6-4ADF-A11F-314323FC42B3}"/>
                </c:ext>
              </c:extLst>
            </c:dLbl>
            <c:dLbl>
              <c:idx val="4"/>
              <c:layout>
                <c:manualLayout>
                  <c:x val="-0.12986216205161766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63E6-4ADF-A11F-314323FC42B3}"/>
                </c:ext>
              </c:extLst>
            </c:dLbl>
            <c:dLbl>
              <c:idx val="5"/>
              <c:layout>
                <c:manualLayout>
                  <c:x val="-0.13476262099696176"/>
                  <c:y val="-4.1666666666666671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63E6-4ADF-A11F-314323FC42B3}"/>
                </c:ext>
              </c:extLst>
            </c:dLbl>
            <c:dLbl>
              <c:idx val="6"/>
              <c:layout>
                <c:manualLayout>
                  <c:x val="1.7151606308704218E-2"/>
                  <c:y val="-5.0315465374520495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63E6-4ADF-A11F-314323FC42B3}"/>
                </c:ext>
              </c:extLst>
            </c:dLbl>
            <c:dLbl>
              <c:idx val="7"/>
              <c:layout>
                <c:manualLayout>
                  <c:x val="0.22542111148582678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FFC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63E6-4ADF-A11F-314323FC42B3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FFC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Sheet1!$A$2:$A$9</c:f>
              <c:strCache>
                <c:ptCount val="8"/>
                <c:pt idx="0">
                  <c:v>   Transportation</c:v>
                </c:pt>
                <c:pt idx="1">
                  <c:v>   Maintenance</c:v>
                </c:pt>
                <c:pt idx="2">
                  <c:v>   General Expenses</c:v>
                </c:pt>
                <c:pt idx="3">
                  <c:v>   Payroll Taxes</c:v>
                </c:pt>
                <c:pt idx="4">
                  <c:v>   Depreciation</c:v>
                </c:pt>
                <c:pt idx="5">
                  <c:v>   Insurance</c:v>
                </c:pt>
                <c:pt idx="6">
                  <c:v>   Traffic</c:v>
                </c:pt>
                <c:pt idx="7">
                  <c:v>   Rents</c:v>
                </c:pt>
              </c:strCache>
            </c:str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8898413</c:v>
                </c:pt>
                <c:pt idx="1">
                  <c:v>7040591</c:v>
                </c:pt>
                <c:pt idx="2" formatCode="#,##0">
                  <c:v>6910668</c:v>
                </c:pt>
                <c:pt idx="3" formatCode="#,##0">
                  <c:v>636536</c:v>
                </c:pt>
                <c:pt idx="4" formatCode="#,##0">
                  <c:v>3535670</c:v>
                </c:pt>
                <c:pt idx="5" formatCode="#,##0">
                  <c:v>1357114</c:v>
                </c:pt>
                <c:pt idx="6" formatCode="#,##0">
                  <c:v>516538</c:v>
                </c:pt>
                <c:pt idx="7" formatCode="#,##0">
                  <c:v>184206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3E6-4ADF-A11F-314323FC42B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43" tIns="48322" rIns="96643" bIns="48322" rtlCol="0"/>
          <a:lstStyle>
            <a:lvl1pPr algn="r">
              <a:defRPr sz="1200"/>
            </a:lvl1pPr>
          </a:lstStyle>
          <a:p>
            <a:fld id="{EF5221B6-E9B1-4A90-9BE3-CA8D0EBBB470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3" tIns="48322" rIns="96643" bIns="483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43" tIns="48322" rIns="96643" bIns="483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6"/>
            <a:ext cx="3169920" cy="481727"/>
          </a:xfrm>
          <a:prstGeom prst="rect">
            <a:avLst/>
          </a:prstGeom>
        </p:spPr>
        <p:txBody>
          <a:bodyPr vert="horz" lIns="96643" tIns="48322" rIns="96643" bIns="48322" rtlCol="0" anchor="b"/>
          <a:lstStyle>
            <a:lvl1pPr algn="r">
              <a:defRPr sz="1200"/>
            </a:lvl1pPr>
          </a:lstStyle>
          <a:p>
            <a:fld id="{68A2C863-1A59-4597-9692-C37A7AD5CA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3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3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0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7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8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9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8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7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25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92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56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44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2C863-1A59-4597-9692-C37A7AD5CA9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1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6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7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1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0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4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6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8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0B24-3A8E-410F-835F-12F5002DB859}" type="datetimeFigureOut">
              <a:rPr lang="en-US" smtClean="0"/>
              <a:t>5/15/23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AEB0-5CF6-48C5-BEF7-0884799B6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5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886" y="1122363"/>
            <a:ext cx="11529753" cy="178878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Steamship Authority Update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Dukes County Commissioners Meeting 5-17-2023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1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765"/>
          </a:xfrm>
        </p:spPr>
        <p:txBody>
          <a:bodyPr>
            <a:normAutofit fontScale="90000"/>
          </a:bodyPr>
          <a:lstStyle/>
          <a:p>
            <a:r>
              <a:rPr lang="en-US" dirty="0"/>
              <a:t>Trip Summary Report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978225"/>
              </p:ext>
            </p:extLst>
          </p:nvPr>
        </p:nvGraphicFramePr>
        <p:xfrm>
          <a:off x="838200" y="1352941"/>
          <a:ext cx="10515601" cy="507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549031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2760170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8291242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9252283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21628493"/>
                    </a:ext>
                  </a:extLst>
                </a:gridCol>
                <a:gridCol w="1090510">
                  <a:extLst>
                    <a:ext uri="{9D8B030D-6E8A-4147-A177-3AD203B41FA5}">
                      <a16:colId xmlns:a16="http://schemas.microsoft.com/office/drawing/2014/main" val="1457485605"/>
                    </a:ext>
                  </a:extLst>
                </a:gridCol>
                <a:gridCol w="1538391">
                  <a:extLst>
                    <a:ext uri="{9D8B030D-6E8A-4147-A177-3AD203B41FA5}">
                      <a16:colId xmlns:a16="http://schemas.microsoft.com/office/drawing/2014/main" val="360431385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79102615"/>
                    </a:ext>
                  </a:extLst>
                </a:gridCol>
              </a:tblGrid>
              <a:tr h="388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Scheduled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Cancelled for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278736"/>
                  </a:ext>
                </a:extLst>
              </a:tr>
              <a:tr h="41844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MV Route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Budgeted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Available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Mechanical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Weather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Traffic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Unscheduled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96333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1,238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 -  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-     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1,188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80597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3,584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 - 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-    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3,433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569219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467167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 Route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Budgeted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Available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Mechanical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Weather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Traffic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Unscheduled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628811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-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411564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1,130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/>
                        <a:t>     -  </a:t>
                      </a: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-  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   1,022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25477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869628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Budgeted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Available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Mechanical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Weather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Traffic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Unscheduled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77968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1,658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2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-  13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-    56 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baseline="0" dirty="0"/>
                        <a:t> -   21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6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1,576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025633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r>
                        <a:rPr lang="en-US" dirty="0"/>
                        <a:t>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4,714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 - 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 - 124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    4,455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94448"/>
                  </a:ext>
                </a:extLst>
              </a:tr>
              <a:tr h="3881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58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32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Snapshot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March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Operating Revenue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$6,449,259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$9,917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Other Income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$1,847,878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$568,375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Operating Expenses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$10,260,059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$158,973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Income Deductions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$168,158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$92,391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Net Operating Loss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$2,131,080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$829,656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January - March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Operating Revenue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$17,172,945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$649,751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Other Income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$2,326,280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$66,149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Operating Expenses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$29,079,738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$2,865,011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Income Deductions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$527,809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$294,119</a:t>
            </a: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Net Operating Loss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$10,108,322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lower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than budget by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$3,743,032</a:t>
            </a:r>
          </a:p>
          <a:p>
            <a:pPr marL="0" indent="0">
              <a:buNone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250" y="66675"/>
            <a:ext cx="958850" cy="1438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900" y="485775"/>
            <a:ext cx="20383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2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99" y="155860"/>
            <a:ext cx="10963102" cy="652344"/>
          </a:xfrm>
        </p:spPr>
        <p:txBody>
          <a:bodyPr>
            <a:normAutofit/>
          </a:bodyPr>
          <a:lstStyle/>
          <a:p>
            <a:r>
              <a:rPr lang="en-US" sz="4000" dirty="0"/>
              <a:t>Operating Revenues – March 2023 vs.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06969"/>
              </p:ext>
            </p:extLst>
          </p:nvPr>
        </p:nvGraphicFramePr>
        <p:xfrm>
          <a:off x="838200" y="808203"/>
          <a:ext cx="9535160" cy="59252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17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vs.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r>
                        <a:rPr lang="en-US" sz="1400" dirty="0"/>
                        <a:t>Waterline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Automobile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    $     -  166,273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- 11.9%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    $     - 274,762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-   7.5%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Freight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Revenue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53,251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454,392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Passenger Revenue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58,943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244,862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Misc. Voyage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11,440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31,510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Term. Oper.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65,035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123,350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Parking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14,833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51,931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17.4%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Rent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 27,312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- 14.0%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18,468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79">
                <a:tc>
                  <a:txBody>
                    <a:bodyPr/>
                    <a:lstStyle/>
                    <a:p>
                      <a:pPr lvl="1"/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Operating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     9,917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  649,751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Other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568,375</a:t>
                      </a:r>
                      <a:r>
                        <a:rPr lang="en-US" sz="1800" b="1" baseline="0" dirty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44.4%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-  66,149</a:t>
                      </a:r>
                      <a:r>
                        <a:rPr lang="en-US" sz="1800" b="1" baseline="0" dirty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-  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Operating &amp;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 578,292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      583,602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 3.1%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4209521" y="6412080"/>
            <a:ext cx="1371599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840518" y="6398924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489615" y="6398923"/>
            <a:ext cx="1575224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9402125" y="6412080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Up Arrow 44"/>
          <p:cNvSpPr/>
          <p:nvPr/>
        </p:nvSpPr>
        <p:spPr>
          <a:xfrm>
            <a:off x="3706400" y="3633658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Up Arrow 51"/>
          <p:cNvSpPr/>
          <p:nvPr/>
        </p:nvSpPr>
        <p:spPr>
          <a:xfrm>
            <a:off x="7162801" y="4290285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Up Arrow 37"/>
          <p:cNvSpPr/>
          <p:nvPr/>
        </p:nvSpPr>
        <p:spPr>
          <a:xfrm>
            <a:off x="7162801" y="3612759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Down Arrow 30">
            <a:extLst>
              <a:ext uri="{FF2B5EF4-FFF2-40B4-BE49-F238E27FC236}">
                <a16:creationId xmlns:a16="http://schemas.microsoft.com/office/drawing/2014/main" id="{9C2ED474-6876-4F8A-A82D-BCA7E7B2BE7C}"/>
              </a:ext>
            </a:extLst>
          </p:cNvPr>
          <p:cNvSpPr/>
          <p:nvPr/>
        </p:nvSpPr>
        <p:spPr>
          <a:xfrm>
            <a:off x="7152329" y="2317311"/>
            <a:ext cx="182880" cy="27432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Up Arrow 37">
            <a:extLst>
              <a:ext uri="{FF2B5EF4-FFF2-40B4-BE49-F238E27FC236}">
                <a16:creationId xmlns:a16="http://schemas.microsoft.com/office/drawing/2014/main" id="{FDBB9739-1E06-4AC6-92D7-6873FBD9302C}"/>
              </a:ext>
            </a:extLst>
          </p:cNvPr>
          <p:cNvSpPr/>
          <p:nvPr/>
        </p:nvSpPr>
        <p:spPr>
          <a:xfrm>
            <a:off x="7156929" y="3979220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Up Arrow 44">
            <a:extLst>
              <a:ext uri="{FF2B5EF4-FFF2-40B4-BE49-F238E27FC236}">
                <a16:creationId xmlns:a16="http://schemas.microsoft.com/office/drawing/2014/main" id="{32207813-864F-4CA1-8830-E45FDC31626F}"/>
              </a:ext>
            </a:extLst>
          </p:cNvPr>
          <p:cNvSpPr/>
          <p:nvPr/>
        </p:nvSpPr>
        <p:spPr>
          <a:xfrm>
            <a:off x="3703565" y="3001710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7" name="Up Arrow 44">
            <a:extLst>
              <a:ext uri="{FF2B5EF4-FFF2-40B4-BE49-F238E27FC236}">
                <a16:creationId xmlns:a16="http://schemas.microsoft.com/office/drawing/2014/main" id="{E74A5C9E-1AF7-4B4D-B014-421466F193CF}"/>
              </a:ext>
            </a:extLst>
          </p:cNvPr>
          <p:cNvSpPr/>
          <p:nvPr/>
        </p:nvSpPr>
        <p:spPr>
          <a:xfrm>
            <a:off x="3712327" y="3945538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3" name="Up Arrow 32">
            <a:extLst>
              <a:ext uri="{FF2B5EF4-FFF2-40B4-BE49-F238E27FC236}">
                <a16:creationId xmlns:a16="http://schemas.microsoft.com/office/drawing/2014/main" id="{E83FFBA5-721E-475D-817B-2974356BF02C}"/>
              </a:ext>
            </a:extLst>
          </p:cNvPr>
          <p:cNvSpPr/>
          <p:nvPr/>
        </p:nvSpPr>
        <p:spPr>
          <a:xfrm>
            <a:off x="3703037" y="4946213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4" name="Up Arrow 32">
            <a:extLst>
              <a:ext uri="{FF2B5EF4-FFF2-40B4-BE49-F238E27FC236}">
                <a16:creationId xmlns:a16="http://schemas.microsoft.com/office/drawing/2014/main" id="{72874F8A-5E83-4FE2-B49B-B4FC76B4004F}"/>
              </a:ext>
            </a:extLst>
          </p:cNvPr>
          <p:cNvSpPr/>
          <p:nvPr/>
        </p:nvSpPr>
        <p:spPr>
          <a:xfrm>
            <a:off x="3703037" y="6398923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Up Arrow 32">
            <a:extLst>
              <a:ext uri="{FF2B5EF4-FFF2-40B4-BE49-F238E27FC236}">
                <a16:creationId xmlns:a16="http://schemas.microsoft.com/office/drawing/2014/main" id="{4AB5F90E-E7F0-4A47-A5D6-B10867BC2B2B}"/>
              </a:ext>
            </a:extLst>
          </p:cNvPr>
          <p:cNvSpPr/>
          <p:nvPr/>
        </p:nvSpPr>
        <p:spPr>
          <a:xfrm>
            <a:off x="7163793" y="4941003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Up Arrow 44">
            <a:extLst>
              <a:ext uri="{FF2B5EF4-FFF2-40B4-BE49-F238E27FC236}">
                <a16:creationId xmlns:a16="http://schemas.microsoft.com/office/drawing/2014/main" id="{6DCDAF55-BBE3-4878-B3BD-DADED6115525}"/>
              </a:ext>
            </a:extLst>
          </p:cNvPr>
          <p:cNvSpPr/>
          <p:nvPr/>
        </p:nvSpPr>
        <p:spPr>
          <a:xfrm>
            <a:off x="3712327" y="3318514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Up Arrow 37">
            <a:extLst>
              <a:ext uri="{FF2B5EF4-FFF2-40B4-BE49-F238E27FC236}">
                <a16:creationId xmlns:a16="http://schemas.microsoft.com/office/drawing/2014/main" id="{A03B050D-2420-46C4-A778-A176F96F425C}"/>
              </a:ext>
            </a:extLst>
          </p:cNvPr>
          <p:cNvSpPr/>
          <p:nvPr/>
        </p:nvSpPr>
        <p:spPr>
          <a:xfrm>
            <a:off x="7156929" y="2994708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Up Arrow 32">
            <a:extLst>
              <a:ext uri="{FF2B5EF4-FFF2-40B4-BE49-F238E27FC236}">
                <a16:creationId xmlns:a16="http://schemas.microsoft.com/office/drawing/2014/main" id="{0D78269F-9120-42B6-9B2A-5E9DE5A7BADA}"/>
              </a:ext>
            </a:extLst>
          </p:cNvPr>
          <p:cNvSpPr/>
          <p:nvPr/>
        </p:nvSpPr>
        <p:spPr>
          <a:xfrm>
            <a:off x="7152329" y="6398923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6" name="Up Arrow 37">
            <a:extLst>
              <a:ext uri="{FF2B5EF4-FFF2-40B4-BE49-F238E27FC236}">
                <a16:creationId xmlns:a16="http://schemas.microsoft.com/office/drawing/2014/main" id="{50C9D527-D23F-4627-BF47-12A1B79A77A8}"/>
              </a:ext>
            </a:extLst>
          </p:cNvPr>
          <p:cNvSpPr/>
          <p:nvPr/>
        </p:nvSpPr>
        <p:spPr>
          <a:xfrm>
            <a:off x="7162801" y="3287400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Up Arrow 44">
            <a:extLst>
              <a:ext uri="{FF2B5EF4-FFF2-40B4-BE49-F238E27FC236}">
                <a16:creationId xmlns:a16="http://schemas.microsoft.com/office/drawing/2014/main" id="{D4A88A04-9B3F-4562-973A-E6D1FB1F63A7}"/>
              </a:ext>
            </a:extLst>
          </p:cNvPr>
          <p:cNvSpPr/>
          <p:nvPr/>
        </p:nvSpPr>
        <p:spPr>
          <a:xfrm>
            <a:off x="3711010" y="2653913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Up Arrow 37">
            <a:extLst>
              <a:ext uri="{FF2B5EF4-FFF2-40B4-BE49-F238E27FC236}">
                <a16:creationId xmlns:a16="http://schemas.microsoft.com/office/drawing/2014/main" id="{099FF66A-A902-44C8-87A8-5D2F34A69EF9}"/>
              </a:ext>
            </a:extLst>
          </p:cNvPr>
          <p:cNvSpPr/>
          <p:nvPr/>
        </p:nvSpPr>
        <p:spPr>
          <a:xfrm>
            <a:off x="7152329" y="2648798"/>
            <a:ext cx="182880" cy="274320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30">
            <a:extLst>
              <a:ext uri="{FF2B5EF4-FFF2-40B4-BE49-F238E27FC236}">
                <a16:creationId xmlns:a16="http://schemas.microsoft.com/office/drawing/2014/main" id="{93D6FBA0-3AC1-9320-82F9-CA7CE28F7455}"/>
              </a:ext>
            </a:extLst>
          </p:cNvPr>
          <p:cNvSpPr/>
          <p:nvPr/>
        </p:nvSpPr>
        <p:spPr>
          <a:xfrm>
            <a:off x="3712095" y="2344582"/>
            <a:ext cx="182880" cy="27432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32">
            <a:extLst>
              <a:ext uri="{FF2B5EF4-FFF2-40B4-BE49-F238E27FC236}">
                <a16:creationId xmlns:a16="http://schemas.microsoft.com/office/drawing/2014/main" id="{BEC55623-30A8-4B1A-D88A-D79F513B39C6}"/>
              </a:ext>
            </a:extLst>
          </p:cNvPr>
          <p:cNvSpPr/>
          <p:nvPr/>
        </p:nvSpPr>
        <p:spPr>
          <a:xfrm rot="10800000">
            <a:off x="7152329" y="5678659"/>
            <a:ext cx="182880" cy="27432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" name="Down Arrow 30">
            <a:extLst>
              <a:ext uri="{FF2B5EF4-FFF2-40B4-BE49-F238E27FC236}">
                <a16:creationId xmlns:a16="http://schemas.microsoft.com/office/drawing/2014/main" id="{CB862A58-C323-494E-87BD-1CED76DE9F76}"/>
              </a:ext>
            </a:extLst>
          </p:cNvPr>
          <p:cNvSpPr/>
          <p:nvPr/>
        </p:nvSpPr>
        <p:spPr>
          <a:xfrm>
            <a:off x="3711010" y="4284639"/>
            <a:ext cx="182880" cy="27432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32">
            <a:extLst>
              <a:ext uri="{FF2B5EF4-FFF2-40B4-BE49-F238E27FC236}">
                <a16:creationId xmlns:a16="http://schemas.microsoft.com/office/drawing/2014/main" id="{094970A0-4888-DAC6-3233-0E0B24A34A52}"/>
              </a:ext>
            </a:extLst>
          </p:cNvPr>
          <p:cNvSpPr/>
          <p:nvPr/>
        </p:nvSpPr>
        <p:spPr>
          <a:xfrm>
            <a:off x="3711010" y="5678659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182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Revenues - 2023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March</a:t>
            </a: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3474828"/>
              </p:ext>
            </p:extLst>
          </p:nvPr>
        </p:nvGraphicFramePr>
        <p:xfrm>
          <a:off x="839787" y="2505074"/>
          <a:ext cx="5157787" cy="40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 Placeholder 23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January - March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7504033"/>
              </p:ext>
            </p:extLst>
          </p:nvPr>
        </p:nvGraphicFramePr>
        <p:xfrm>
          <a:off x="6473758" y="2505074"/>
          <a:ext cx="5183188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355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303" y="152715"/>
            <a:ext cx="10515600" cy="39114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Operating Expenses – March 2023 vs.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77587"/>
              </p:ext>
            </p:extLst>
          </p:nvPr>
        </p:nvGraphicFramePr>
        <p:xfrm>
          <a:off x="787031" y="592674"/>
          <a:ext cx="9718040" cy="6226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3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vs.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vs.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r>
                        <a:rPr lang="en-US" sz="1400" dirty="0"/>
                        <a:t>Waterline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 208,948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 - 1,537,933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- 17.9%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- 108,026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- 8.4%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- 244,078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- 6.5%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Vessel Operations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- 142,067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- 6.5%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- 439,567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- 6.9%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Terminal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27,139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2.8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86,377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3.0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Traffic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37,455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18.3%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 56,011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- 9.8%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General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- 211,687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- 7.9%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- 710,524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- 9.3%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51,935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161,722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Rents &amp; Lease Amortization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- 77,356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- 56.8%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- 82,288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- 30.9%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pPr lvl="1"/>
                      <a:r>
                        <a:rPr lang="en-US" sz="1400" b="0" dirty="0">
                          <a:solidFill>
                            <a:srgbClr val="000000"/>
                          </a:solidFill>
                        </a:rPr>
                        <a:t>Payroll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54,685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- 10.0%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- 42,709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730">
                <a:tc>
                  <a:txBody>
                    <a:bodyPr/>
                    <a:lstStyle/>
                    <a:p>
                      <a:pPr lvl="1"/>
                      <a:endParaRPr lang="en-US" sz="1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73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Operating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- 158,973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- 1.5%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 - 2,865,011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- 9.0%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73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Other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- 92,391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- 35.5%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- 294,419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- 35.8%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44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Operating &amp;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- 251,364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- 2.4%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$ - 3,159,430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- 9.6%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7617565" y="6472734"/>
            <a:ext cx="1575224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4017007" y="6475456"/>
            <a:ext cx="1575224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993429" y="6464651"/>
            <a:ext cx="904875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9600196" y="6450760"/>
            <a:ext cx="904875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Up Arrow 49"/>
          <p:cNvSpPr/>
          <p:nvPr/>
        </p:nvSpPr>
        <p:spPr>
          <a:xfrm>
            <a:off x="7273043" y="3877687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Down Arrow 47">
            <a:extLst>
              <a:ext uri="{FF2B5EF4-FFF2-40B4-BE49-F238E27FC236}">
                <a16:creationId xmlns:a16="http://schemas.microsoft.com/office/drawing/2014/main" id="{5AAC2A7F-84A7-4AF1-AF08-7554CEBA3FDE}"/>
              </a:ext>
            </a:extLst>
          </p:cNvPr>
          <p:cNvSpPr/>
          <p:nvPr/>
        </p:nvSpPr>
        <p:spPr>
          <a:xfrm>
            <a:off x="7281612" y="3564397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Down Arrow 47">
            <a:extLst>
              <a:ext uri="{FF2B5EF4-FFF2-40B4-BE49-F238E27FC236}">
                <a16:creationId xmlns:a16="http://schemas.microsoft.com/office/drawing/2014/main" id="{8C38BA68-30F2-4131-AA56-5B28B55367E3}"/>
              </a:ext>
            </a:extLst>
          </p:cNvPr>
          <p:cNvSpPr/>
          <p:nvPr/>
        </p:nvSpPr>
        <p:spPr>
          <a:xfrm>
            <a:off x="7281096" y="4499888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47">
            <a:extLst>
              <a:ext uri="{FF2B5EF4-FFF2-40B4-BE49-F238E27FC236}">
                <a16:creationId xmlns:a16="http://schemas.microsoft.com/office/drawing/2014/main" id="{583A0962-C80C-1493-EA91-4FA627B4EDDF}"/>
              </a:ext>
            </a:extLst>
          </p:cNvPr>
          <p:cNvSpPr/>
          <p:nvPr/>
        </p:nvSpPr>
        <p:spPr>
          <a:xfrm>
            <a:off x="7273041" y="3273368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Up Arrow 49">
            <a:extLst>
              <a:ext uri="{FF2B5EF4-FFF2-40B4-BE49-F238E27FC236}">
                <a16:creationId xmlns:a16="http://schemas.microsoft.com/office/drawing/2014/main" id="{2A064B74-76D4-BBFB-7556-2F3C167DFB4A}"/>
              </a:ext>
            </a:extLst>
          </p:cNvPr>
          <p:cNvSpPr/>
          <p:nvPr/>
        </p:nvSpPr>
        <p:spPr>
          <a:xfrm>
            <a:off x="3685525" y="3862934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32">
            <a:extLst>
              <a:ext uri="{FF2B5EF4-FFF2-40B4-BE49-F238E27FC236}">
                <a16:creationId xmlns:a16="http://schemas.microsoft.com/office/drawing/2014/main" id="{DF909E58-CBD5-531F-3A6A-E41566F170E6}"/>
              </a:ext>
            </a:extLst>
          </p:cNvPr>
          <p:cNvSpPr/>
          <p:nvPr/>
        </p:nvSpPr>
        <p:spPr>
          <a:xfrm rot="10800000">
            <a:off x="3664428" y="5165318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Up Arrow 32">
            <a:extLst>
              <a:ext uri="{FF2B5EF4-FFF2-40B4-BE49-F238E27FC236}">
                <a16:creationId xmlns:a16="http://schemas.microsoft.com/office/drawing/2014/main" id="{A644AD66-FC12-F189-4897-A999694DCB30}"/>
              </a:ext>
            </a:extLst>
          </p:cNvPr>
          <p:cNvSpPr/>
          <p:nvPr/>
        </p:nvSpPr>
        <p:spPr>
          <a:xfrm rot="10800000">
            <a:off x="3664428" y="6456567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Down Arrow 47">
            <a:extLst>
              <a:ext uri="{FF2B5EF4-FFF2-40B4-BE49-F238E27FC236}">
                <a16:creationId xmlns:a16="http://schemas.microsoft.com/office/drawing/2014/main" id="{A9461508-DD23-BE6C-3508-3968B3904457}"/>
              </a:ext>
            </a:extLst>
          </p:cNvPr>
          <p:cNvSpPr/>
          <p:nvPr/>
        </p:nvSpPr>
        <p:spPr>
          <a:xfrm>
            <a:off x="3683496" y="4174241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47">
            <a:extLst>
              <a:ext uri="{FF2B5EF4-FFF2-40B4-BE49-F238E27FC236}">
                <a16:creationId xmlns:a16="http://schemas.microsoft.com/office/drawing/2014/main" id="{B5C61E81-3BDE-CC46-EABF-78E621E62FE9}"/>
              </a:ext>
            </a:extLst>
          </p:cNvPr>
          <p:cNvSpPr/>
          <p:nvPr/>
        </p:nvSpPr>
        <p:spPr>
          <a:xfrm>
            <a:off x="3685525" y="3549795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43">
            <a:extLst>
              <a:ext uri="{FF2B5EF4-FFF2-40B4-BE49-F238E27FC236}">
                <a16:creationId xmlns:a16="http://schemas.microsoft.com/office/drawing/2014/main" id="{8D47DAD2-D8D9-A80B-3595-76CABCB7471C}"/>
              </a:ext>
            </a:extLst>
          </p:cNvPr>
          <p:cNvSpPr/>
          <p:nvPr/>
        </p:nvSpPr>
        <p:spPr>
          <a:xfrm>
            <a:off x="3671512" y="2668589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Down Arrow 47">
            <a:extLst>
              <a:ext uri="{FF2B5EF4-FFF2-40B4-BE49-F238E27FC236}">
                <a16:creationId xmlns:a16="http://schemas.microsoft.com/office/drawing/2014/main" id="{5C571E45-140D-057C-FCB9-704FC64C2F3A}"/>
              </a:ext>
            </a:extLst>
          </p:cNvPr>
          <p:cNvSpPr/>
          <p:nvPr/>
        </p:nvSpPr>
        <p:spPr>
          <a:xfrm>
            <a:off x="7280125" y="4201163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43">
            <a:extLst>
              <a:ext uri="{FF2B5EF4-FFF2-40B4-BE49-F238E27FC236}">
                <a16:creationId xmlns:a16="http://schemas.microsoft.com/office/drawing/2014/main" id="{ADD35109-63EA-070E-333A-3C431E69BF15}"/>
              </a:ext>
            </a:extLst>
          </p:cNvPr>
          <p:cNvSpPr/>
          <p:nvPr/>
        </p:nvSpPr>
        <p:spPr>
          <a:xfrm>
            <a:off x="3671512" y="2340856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Up Arrow 32">
            <a:extLst>
              <a:ext uri="{FF2B5EF4-FFF2-40B4-BE49-F238E27FC236}">
                <a16:creationId xmlns:a16="http://schemas.microsoft.com/office/drawing/2014/main" id="{F02BF74C-46D2-9B3D-9EF8-086E1CB5E619}"/>
              </a:ext>
            </a:extLst>
          </p:cNvPr>
          <p:cNvSpPr/>
          <p:nvPr/>
        </p:nvSpPr>
        <p:spPr>
          <a:xfrm rot="10800000">
            <a:off x="3671512" y="5844820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5" name="Up Arrow 32">
            <a:extLst>
              <a:ext uri="{FF2B5EF4-FFF2-40B4-BE49-F238E27FC236}">
                <a16:creationId xmlns:a16="http://schemas.microsoft.com/office/drawing/2014/main" id="{4EF1AC02-8C38-9C4C-B681-7FF8980DF4EE}"/>
              </a:ext>
            </a:extLst>
          </p:cNvPr>
          <p:cNvSpPr/>
          <p:nvPr/>
        </p:nvSpPr>
        <p:spPr>
          <a:xfrm rot="10800000">
            <a:off x="7280124" y="6458567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Up Arrow 32">
            <a:extLst>
              <a:ext uri="{FF2B5EF4-FFF2-40B4-BE49-F238E27FC236}">
                <a16:creationId xmlns:a16="http://schemas.microsoft.com/office/drawing/2014/main" id="{CCAA9A97-D822-FC3F-621E-7FD23732CA0B}"/>
              </a:ext>
            </a:extLst>
          </p:cNvPr>
          <p:cNvSpPr/>
          <p:nvPr/>
        </p:nvSpPr>
        <p:spPr>
          <a:xfrm rot="10800000">
            <a:off x="7273041" y="5822231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Up Arrow 32">
            <a:extLst>
              <a:ext uri="{FF2B5EF4-FFF2-40B4-BE49-F238E27FC236}">
                <a16:creationId xmlns:a16="http://schemas.microsoft.com/office/drawing/2014/main" id="{69E87CE9-BA07-AE09-1104-AFF51B15F9A1}"/>
              </a:ext>
            </a:extLst>
          </p:cNvPr>
          <p:cNvSpPr/>
          <p:nvPr/>
        </p:nvSpPr>
        <p:spPr>
          <a:xfrm rot="10800000">
            <a:off x="7280125" y="5161059"/>
            <a:ext cx="182880" cy="27432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Down Arrow 43">
            <a:extLst>
              <a:ext uri="{FF2B5EF4-FFF2-40B4-BE49-F238E27FC236}">
                <a16:creationId xmlns:a16="http://schemas.microsoft.com/office/drawing/2014/main" id="{19A94319-3287-EDA1-50C4-EE6B28FD3248}"/>
              </a:ext>
            </a:extLst>
          </p:cNvPr>
          <p:cNvSpPr/>
          <p:nvPr/>
        </p:nvSpPr>
        <p:spPr>
          <a:xfrm>
            <a:off x="7280123" y="2664059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Down Arrow 43">
            <a:extLst>
              <a:ext uri="{FF2B5EF4-FFF2-40B4-BE49-F238E27FC236}">
                <a16:creationId xmlns:a16="http://schemas.microsoft.com/office/drawing/2014/main" id="{8A2E5AB1-5B01-0188-364C-5E4B2252CB98}"/>
              </a:ext>
            </a:extLst>
          </p:cNvPr>
          <p:cNvSpPr/>
          <p:nvPr/>
        </p:nvSpPr>
        <p:spPr>
          <a:xfrm>
            <a:off x="7280123" y="2366568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Down Arrow 43">
            <a:extLst>
              <a:ext uri="{FF2B5EF4-FFF2-40B4-BE49-F238E27FC236}">
                <a16:creationId xmlns:a16="http://schemas.microsoft.com/office/drawing/2014/main" id="{5A416E86-0064-6F62-8D03-8051CA986411}"/>
              </a:ext>
            </a:extLst>
          </p:cNvPr>
          <p:cNvSpPr/>
          <p:nvPr/>
        </p:nvSpPr>
        <p:spPr>
          <a:xfrm>
            <a:off x="7280124" y="2050455"/>
            <a:ext cx="182880" cy="27432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p Arrow 49">
            <a:extLst>
              <a:ext uri="{FF2B5EF4-FFF2-40B4-BE49-F238E27FC236}">
                <a16:creationId xmlns:a16="http://schemas.microsoft.com/office/drawing/2014/main" id="{135F7B97-31EC-8165-3602-FCEA6423AB51}"/>
              </a:ext>
            </a:extLst>
          </p:cNvPr>
          <p:cNvSpPr/>
          <p:nvPr/>
        </p:nvSpPr>
        <p:spPr>
          <a:xfrm>
            <a:off x="3686252" y="4497372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Up Arrow 49">
            <a:extLst>
              <a:ext uri="{FF2B5EF4-FFF2-40B4-BE49-F238E27FC236}">
                <a16:creationId xmlns:a16="http://schemas.microsoft.com/office/drawing/2014/main" id="{13E4ACD9-4447-5D11-BA2A-C5021062F967}"/>
              </a:ext>
            </a:extLst>
          </p:cNvPr>
          <p:cNvSpPr/>
          <p:nvPr/>
        </p:nvSpPr>
        <p:spPr>
          <a:xfrm>
            <a:off x="3677071" y="2952315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49">
            <a:extLst>
              <a:ext uri="{FF2B5EF4-FFF2-40B4-BE49-F238E27FC236}">
                <a16:creationId xmlns:a16="http://schemas.microsoft.com/office/drawing/2014/main" id="{42822F8C-FE0C-B09E-BF89-E8EF3DCB055A}"/>
              </a:ext>
            </a:extLst>
          </p:cNvPr>
          <p:cNvSpPr/>
          <p:nvPr/>
        </p:nvSpPr>
        <p:spPr>
          <a:xfrm>
            <a:off x="7280123" y="2966658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49">
            <a:extLst>
              <a:ext uri="{FF2B5EF4-FFF2-40B4-BE49-F238E27FC236}">
                <a16:creationId xmlns:a16="http://schemas.microsoft.com/office/drawing/2014/main" id="{FD578270-DFB6-4478-F28B-E73FCFF2B906}"/>
              </a:ext>
            </a:extLst>
          </p:cNvPr>
          <p:cNvSpPr/>
          <p:nvPr/>
        </p:nvSpPr>
        <p:spPr>
          <a:xfrm>
            <a:off x="3683496" y="2033230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Up Arrow 49">
            <a:extLst>
              <a:ext uri="{FF2B5EF4-FFF2-40B4-BE49-F238E27FC236}">
                <a16:creationId xmlns:a16="http://schemas.microsoft.com/office/drawing/2014/main" id="{FF4C0E95-3A03-4A75-6745-19CD2355B37D}"/>
              </a:ext>
            </a:extLst>
          </p:cNvPr>
          <p:cNvSpPr/>
          <p:nvPr/>
        </p:nvSpPr>
        <p:spPr>
          <a:xfrm>
            <a:off x="3683496" y="3243342"/>
            <a:ext cx="182880" cy="27432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Expenses - 2023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March</a:t>
            </a: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3376996"/>
              </p:ext>
            </p:extLst>
          </p:nvPr>
        </p:nvGraphicFramePr>
        <p:xfrm>
          <a:off x="839788" y="2505073"/>
          <a:ext cx="5157787" cy="40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 Placeholder 23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163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January – March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68242699"/>
              </p:ext>
            </p:extLst>
          </p:nvPr>
        </p:nvGraphicFramePr>
        <p:xfrm>
          <a:off x="6267450" y="2505073"/>
          <a:ext cx="5183188" cy="40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6100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68" y="365125"/>
            <a:ext cx="1089414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Passengers Carried – April 1-30, 2023 vs.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34607"/>
              </p:ext>
            </p:extLst>
          </p:nvPr>
        </p:nvGraphicFramePr>
        <p:xfrm>
          <a:off x="838200" y="1825625"/>
          <a:ext cx="9601200" cy="345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Martha’s Vineyard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baseline="0" dirty="0"/>
                        <a:t>2,750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38,060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Nantucket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Regular Ferry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298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1,908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Nantucket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Fast Ferry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3,041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13.0%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3,938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15.4%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Nantucket Route 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3,339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/>
                        <a:t>5,846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aseline="0" dirty="0"/>
                        <a:t>7.3%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Passengers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6,089</a:t>
                      </a:r>
                    </a:p>
                    <a:p>
                      <a:pPr algn="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43,906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8.3%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833533" y="2458483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482668" y="2458482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833533" y="3929617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9482668" y="3937632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846239" y="4687357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482668" y="4645866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445004" y="4672892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8111801" y="4687357"/>
            <a:ext cx="1018769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A1AA53-FEDD-41A9-8891-6F70C1662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614" y="4705265"/>
            <a:ext cx="268247" cy="329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7E7D9C-B01E-47DB-93EE-A1D69C6D7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162" y="2423661"/>
            <a:ext cx="268247" cy="329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B19048-2F5E-4F76-9096-5F290926E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614" y="3891064"/>
            <a:ext cx="268247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274349-8ABE-86CA-28C5-FD41EDE3C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073" y="2402852"/>
            <a:ext cx="268247" cy="329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05B847-7498-FAA3-CDA9-D5A18212D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801" y="4709518"/>
            <a:ext cx="268247" cy="329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89A59E-85D1-384D-D7F8-720CB5239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614" y="3131262"/>
            <a:ext cx="268247" cy="3292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05F01F-078E-BB83-8CBA-A86D3FB9E4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7073" y="3540820"/>
            <a:ext cx="268247" cy="3292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51577B4-B2D1-0E55-D2A5-13AD28AB0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092" y="3906077"/>
            <a:ext cx="268247" cy="329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49ADE8-B6BB-A1E9-B637-F673C0D17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7567" y="3133933"/>
            <a:ext cx="268247" cy="329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9D4E76-12C5-2428-2F3E-4562D9CEC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614" y="3552419"/>
            <a:ext cx="268247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5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178" y="219795"/>
            <a:ext cx="10422622" cy="50253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Vehicles Carried – April 1-30, 2023 vs.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64334"/>
              </p:ext>
            </p:extLst>
          </p:nvPr>
        </p:nvGraphicFramePr>
        <p:xfrm>
          <a:off x="838200" y="661370"/>
          <a:ext cx="1042262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89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8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22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r>
                        <a:rPr lang="en-US" sz="1800" dirty="0"/>
                        <a:t>Martha’s Vineyard Route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Automobiles - Regular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-1,015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- 6.3%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1,937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-   4.3%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Pickup Trucks – Regular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37323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Automobiles – Excursion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2,888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5.8%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Pickup Trucks – Excursion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624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795747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 Feet &amp; Over Trucks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1,718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r>
                        <a:rPr lang="en-US" sz="1800" b="0" dirty="0"/>
                        <a:t>Total</a:t>
                      </a:r>
                      <a:r>
                        <a:rPr lang="en-US" sz="1800" b="0" baseline="0" dirty="0"/>
                        <a:t> – Martha’s Vineyard</a:t>
                      </a:r>
                      <a:endParaRPr lang="en-US" sz="1800" b="0" dirty="0"/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0" dirty="0"/>
                        <a:t>-  60        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 - 0.1%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0" dirty="0"/>
                        <a:t>3,632             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2.6%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0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r>
                        <a:rPr lang="en-US" sz="1800" dirty="0"/>
                        <a:t>Nantucket Route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Automobiles - Regular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-  11.8%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1,039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- 14.5%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Pickup Trucks – Regular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1.8%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141758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Automobiles – Excursion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129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1.7% 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Pickup Trucks – Excursion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0.5%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587639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 Feet &amp; Over Trucks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 126 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3.7%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3.5% 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r>
                        <a:rPr lang="en-US" sz="1800" b="0" dirty="0"/>
                        <a:t>Total - Nantucket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- 226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      -   2.2%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- 494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 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4847114" y="3504246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971128" y="6422724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8789811" y="6420860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881332" y="3526229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Down Arrow 53"/>
          <p:cNvSpPr/>
          <p:nvPr/>
        </p:nvSpPr>
        <p:spPr>
          <a:xfrm>
            <a:off x="7999493" y="4618772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Up Arrow 45">
            <a:extLst>
              <a:ext uri="{FF2B5EF4-FFF2-40B4-BE49-F238E27FC236}">
                <a16:creationId xmlns:a16="http://schemas.microsoft.com/office/drawing/2014/main" id="{7AE8714C-6AEE-421C-A87A-2C87740786A6}"/>
              </a:ext>
            </a:extLst>
          </p:cNvPr>
          <p:cNvSpPr/>
          <p:nvPr/>
        </p:nvSpPr>
        <p:spPr>
          <a:xfrm>
            <a:off x="8003664" y="4955972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7299B86-50D3-4F2D-AEDB-A31DC11D8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846" y="3144053"/>
            <a:ext cx="268247" cy="32921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A80D9B4-E9C3-4A55-BE8E-121673ACE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847" y="2775948"/>
            <a:ext cx="268247" cy="32921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4CBD1BC-D877-49F4-A7AE-161BDC14B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357" y="2404762"/>
            <a:ext cx="268247" cy="329213"/>
          </a:xfrm>
          <a:prstGeom prst="rect">
            <a:avLst/>
          </a:prstGeom>
        </p:spPr>
      </p:pic>
      <p:sp>
        <p:nvSpPr>
          <p:cNvPr id="47" name="Up Arrow 45">
            <a:extLst>
              <a:ext uri="{FF2B5EF4-FFF2-40B4-BE49-F238E27FC236}">
                <a16:creationId xmlns:a16="http://schemas.microsoft.com/office/drawing/2014/main" id="{F764B7B6-C1BA-40F9-83F3-D96309A88CA4}"/>
              </a:ext>
            </a:extLst>
          </p:cNvPr>
          <p:cNvSpPr/>
          <p:nvPr/>
        </p:nvSpPr>
        <p:spPr>
          <a:xfrm>
            <a:off x="8007192" y="6024539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7411E8-43B5-E99F-BA1B-7C6BB113F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352" y="4604390"/>
            <a:ext cx="268247" cy="329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117291-E76C-D656-2DC2-BCBC0FDC2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525" y="3105161"/>
            <a:ext cx="268247" cy="329213"/>
          </a:xfrm>
          <a:prstGeom prst="rect">
            <a:avLst/>
          </a:prstGeom>
        </p:spPr>
      </p:pic>
      <p:sp>
        <p:nvSpPr>
          <p:cNvPr id="18" name="Down Arrow 40">
            <a:extLst>
              <a:ext uri="{FF2B5EF4-FFF2-40B4-BE49-F238E27FC236}">
                <a16:creationId xmlns:a16="http://schemas.microsoft.com/office/drawing/2014/main" id="{C4968722-CF44-46E3-D73C-7C5395531D4F}"/>
              </a:ext>
            </a:extLst>
          </p:cNvPr>
          <p:cNvSpPr/>
          <p:nvPr/>
        </p:nvSpPr>
        <p:spPr>
          <a:xfrm rot="10800000">
            <a:off x="7979669" y="3498794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42380D2-FFEA-76CC-6A62-C9F12FD06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844" y="1983561"/>
            <a:ext cx="268247" cy="3292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D03673-D65F-DDE3-1C80-4EA01126C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350" y="6032023"/>
            <a:ext cx="268247" cy="329213"/>
          </a:xfrm>
          <a:prstGeom prst="rect">
            <a:avLst/>
          </a:prstGeom>
        </p:spPr>
      </p:pic>
      <p:sp>
        <p:nvSpPr>
          <p:cNvPr id="12" name="Up Arrow 29">
            <a:extLst>
              <a:ext uri="{FF2B5EF4-FFF2-40B4-BE49-F238E27FC236}">
                <a16:creationId xmlns:a16="http://schemas.microsoft.com/office/drawing/2014/main" id="{7A94312A-7870-1077-E6AE-C77F1F23EF0A}"/>
              </a:ext>
            </a:extLst>
          </p:cNvPr>
          <p:cNvSpPr/>
          <p:nvPr/>
        </p:nvSpPr>
        <p:spPr>
          <a:xfrm rot="10800000">
            <a:off x="4128352" y="6415993"/>
            <a:ext cx="228600" cy="310896"/>
          </a:xfrm>
          <a:prstGeom prst="upArrow">
            <a:avLst/>
          </a:prstGeom>
          <a:solidFill>
            <a:srgbClr val="F96649"/>
          </a:solidFill>
          <a:ln>
            <a:solidFill>
              <a:srgbClr val="F96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BDF286-8EC6-77A0-1185-4BB456614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439" y="1630442"/>
            <a:ext cx="268247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F1747A-8E09-7AB7-0597-8B1E779520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1514" y="1654905"/>
            <a:ext cx="268247" cy="329213"/>
          </a:xfrm>
          <a:prstGeom prst="rect">
            <a:avLst/>
          </a:prstGeom>
        </p:spPr>
      </p:pic>
      <p:sp>
        <p:nvSpPr>
          <p:cNvPr id="25" name="Up Arrow 29">
            <a:extLst>
              <a:ext uri="{FF2B5EF4-FFF2-40B4-BE49-F238E27FC236}">
                <a16:creationId xmlns:a16="http://schemas.microsoft.com/office/drawing/2014/main" id="{90CFDAFA-4DE1-6C50-EAB2-5F8E5053F7B1}"/>
              </a:ext>
            </a:extLst>
          </p:cNvPr>
          <p:cNvSpPr/>
          <p:nvPr/>
        </p:nvSpPr>
        <p:spPr>
          <a:xfrm rot="10800000">
            <a:off x="7999086" y="6452392"/>
            <a:ext cx="228600" cy="310896"/>
          </a:xfrm>
          <a:prstGeom prst="upArrow">
            <a:avLst/>
          </a:prstGeom>
          <a:solidFill>
            <a:srgbClr val="F96649"/>
          </a:solidFill>
          <a:ln>
            <a:solidFill>
              <a:srgbClr val="F96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8C2C32F-9ED2-2DED-3FC6-26110A503C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192" y="5659640"/>
            <a:ext cx="268247" cy="329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6CC50C-2C65-AB30-5011-0379D0147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885" y="2379124"/>
            <a:ext cx="268247" cy="329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553944-2560-5CFA-81FA-77B3A8E06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351" y="5684633"/>
            <a:ext cx="268247" cy="329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469E4-3396-E675-6F7C-EAF86164A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514" y="2757974"/>
            <a:ext cx="268247" cy="329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B489F5B-6F17-4DAF-B4C5-96FFB6AFD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674" y="2006306"/>
            <a:ext cx="268247" cy="3292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8BA33D5-936C-B53D-7225-6E8768644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350" y="5326226"/>
            <a:ext cx="268247" cy="329213"/>
          </a:xfrm>
          <a:prstGeom prst="rect">
            <a:avLst/>
          </a:prstGeom>
        </p:spPr>
      </p:pic>
      <p:sp>
        <p:nvSpPr>
          <p:cNvPr id="23" name="Up Arrow 45">
            <a:extLst>
              <a:ext uri="{FF2B5EF4-FFF2-40B4-BE49-F238E27FC236}">
                <a16:creationId xmlns:a16="http://schemas.microsoft.com/office/drawing/2014/main" id="{AC57FFD9-B692-882A-9EAD-80227E7E1645}"/>
              </a:ext>
            </a:extLst>
          </p:cNvPr>
          <p:cNvSpPr/>
          <p:nvPr/>
        </p:nvSpPr>
        <p:spPr>
          <a:xfrm>
            <a:off x="8007192" y="531532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Up Arrow 29">
            <a:extLst>
              <a:ext uri="{FF2B5EF4-FFF2-40B4-BE49-F238E27FC236}">
                <a16:creationId xmlns:a16="http://schemas.microsoft.com/office/drawing/2014/main" id="{1A494C95-1B7F-FE6E-BBBF-EBE3A1CD3BBB}"/>
              </a:ext>
            </a:extLst>
          </p:cNvPr>
          <p:cNvSpPr/>
          <p:nvPr/>
        </p:nvSpPr>
        <p:spPr>
          <a:xfrm rot="10800000">
            <a:off x="4131336" y="3459918"/>
            <a:ext cx="228600" cy="310896"/>
          </a:xfrm>
          <a:prstGeom prst="upArrow">
            <a:avLst/>
          </a:prstGeom>
          <a:solidFill>
            <a:srgbClr val="F96649"/>
          </a:solidFill>
          <a:ln>
            <a:solidFill>
              <a:srgbClr val="F966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397AD1-C989-AB39-1376-21D5C5108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350" y="4960911"/>
            <a:ext cx="268247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1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5" y="365125"/>
            <a:ext cx="1100229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Passengers Carried – March 2023 vs. March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646034"/>
              </p:ext>
            </p:extLst>
          </p:nvPr>
        </p:nvGraphicFramePr>
        <p:xfrm>
          <a:off x="838200" y="1825625"/>
          <a:ext cx="9601200" cy="318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Martha’s Vineyard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/>
                        <a:t>6,568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35,310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Nantucket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Regular Ferry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- 305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- 2.2%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1,610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Nantucket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Fast Ferry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1,396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252.4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897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43.5%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Nantucket Route 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1,091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/>
                        <a:t>2,507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aseline="0" dirty="0"/>
                        <a:t>6.5%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4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Passengers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 7,659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37,817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11.4%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833533" y="2458483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9482668" y="2458482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833533" y="3929617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9482668" y="3937632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846239" y="4687357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482668" y="4645866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445004" y="4672892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8111801" y="4687357"/>
            <a:ext cx="1018769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E9CFC-78CF-466C-9561-9C6180EA5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536" y="4656946"/>
            <a:ext cx="268247" cy="3292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A1AA53-FEDD-41A9-8891-6F70C1662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613" y="4664918"/>
            <a:ext cx="268247" cy="329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078B08-8C4F-4AD0-875D-B56D47D37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793" y="2412064"/>
            <a:ext cx="268247" cy="329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7E7D9C-B01E-47DB-93EE-A1D69C6D7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162" y="2423661"/>
            <a:ext cx="268247" cy="329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B19048-2F5E-4F76-9096-5F290926E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614" y="3891064"/>
            <a:ext cx="268247" cy="329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D7C37D-6AE1-4B3D-B754-9E9DE7F4B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314" y="3157362"/>
            <a:ext cx="268247" cy="329213"/>
          </a:xfrm>
          <a:prstGeom prst="rect">
            <a:avLst/>
          </a:prstGeom>
        </p:spPr>
      </p:pic>
      <p:sp>
        <p:nvSpPr>
          <p:cNvPr id="10" name="Down Arrow 17">
            <a:extLst>
              <a:ext uri="{FF2B5EF4-FFF2-40B4-BE49-F238E27FC236}">
                <a16:creationId xmlns:a16="http://schemas.microsoft.com/office/drawing/2014/main" id="{78EA7DC2-9A2B-3428-32A4-013E064CC301}"/>
              </a:ext>
            </a:extLst>
          </p:cNvPr>
          <p:cNvSpPr/>
          <p:nvPr/>
        </p:nvSpPr>
        <p:spPr>
          <a:xfrm>
            <a:off x="3692466" y="3193352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846C1E-DE3F-61C6-20AF-69F12E986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792" y="3531738"/>
            <a:ext cx="268247" cy="329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8386875-BB9D-49D5-45BE-C0FD761A6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791" y="3891064"/>
            <a:ext cx="268247" cy="329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009F0A7-FD25-7C4B-AE86-E1432B80E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613" y="3524213"/>
            <a:ext cx="268247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8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Passengers Carried 2022 - 2023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8679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42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15" y="365127"/>
            <a:ext cx="11070077" cy="376264"/>
          </a:xfrm>
        </p:spPr>
        <p:txBody>
          <a:bodyPr>
            <a:noAutofit/>
          </a:bodyPr>
          <a:lstStyle/>
          <a:p>
            <a:r>
              <a:rPr lang="en-US" sz="3200" dirty="0"/>
              <a:t>Vehicles Less than 20 ft. Carried – March 2023 vs.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38869"/>
              </p:ext>
            </p:extLst>
          </p:nvPr>
        </p:nvGraphicFramePr>
        <p:xfrm>
          <a:off x="603115" y="741391"/>
          <a:ext cx="11070077" cy="607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6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7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1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vs.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r>
                        <a:rPr lang="en-US" sz="1800" dirty="0"/>
                        <a:t>Martha’s Vineyard Route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Fare Autos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-   5.9%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922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-  3.2%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Fare Trucks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0.3%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293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Excursion Fare Autos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0.5%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2,439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6.8%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236690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Excursion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Fare Trucks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0.9%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4.4%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9925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r>
                        <a:rPr lang="en-US" sz="1800" b="0" dirty="0"/>
                        <a:t>Total</a:t>
                      </a:r>
                      <a:r>
                        <a:rPr lang="en-US" sz="1800" b="0" baseline="0" dirty="0"/>
                        <a:t> – Martha’s Vineyard</a:t>
                      </a:r>
                      <a:endParaRPr lang="en-US" sz="1800" b="0" dirty="0"/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b="0" dirty="0"/>
                        <a:t>607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  1.9%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2,246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2.7%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r>
                        <a:rPr lang="en-US" sz="1800" dirty="0"/>
                        <a:t>Nantucket Route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Fare Autos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402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- 23.6%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693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- 16.4%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26614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Standard Fare Trucks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54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6.1%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903063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Excursion Fare Autos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169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8.1%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52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0.9%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pPr lvl="1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Excursion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Fare Trucks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86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9.2%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63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  2.5%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r>
                        <a:rPr lang="en-US" sz="1800" b="0" dirty="0"/>
                        <a:t>Total – Nantucket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     711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- 12.7%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   759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/>
                        <a:t>-   5.2%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419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Vehicles Less Than 20’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en-US" sz="1800" b="1" dirty="0"/>
                        <a:t>1,318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1" dirty="0"/>
                        <a:t>- 3.5%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1" dirty="0"/>
                        <a:t>1,487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1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4757704" y="6500537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0842808" y="6466990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835213" y="6492873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8922489" y="6466991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788893" y="3189703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817318" y="5794648"/>
            <a:ext cx="1012330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8996514" y="5730850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943355" y="3205283"/>
            <a:ext cx="956732" cy="3132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Up Arrow 43">
            <a:extLst>
              <a:ext uri="{FF2B5EF4-FFF2-40B4-BE49-F238E27FC236}">
                <a16:creationId xmlns:a16="http://schemas.microsoft.com/office/drawing/2014/main" id="{196CAB08-6A33-473D-8A2A-4CD6D3C8F888}"/>
              </a:ext>
            </a:extLst>
          </p:cNvPr>
          <p:cNvSpPr/>
          <p:nvPr/>
        </p:nvSpPr>
        <p:spPr>
          <a:xfrm>
            <a:off x="8037420" y="2431609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Up Arrow 43">
            <a:extLst>
              <a:ext uri="{FF2B5EF4-FFF2-40B4-BE49-F238E27FC236}">
                <a16:creationId xmlns:a16="http://schemas.microsoft.com/office/drawing/2014/main" id="{1A20C9AE-3167-4510-ADA5-4B8D5A0F5273}"/>
              </a:ext>
            </a:extLst>
          </p:cNvPr>
          <p:cNvSpPr/>
          <p:nvPr/>
        </p:nvSpPr>
        <p:spPr>
          <a:xfrm>
            <a:off x="8037420" y="280787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Down Arrow 22">
            <a:extLst>
              <a:ext uri="{FF2B5EF4-FFF2-40B4-BE49-F238E27FC236}">
                <a16:creationId xmlns:a16="http://schemas.microsoft.com/office/drawing/2014/main" id="{24B952D5-5AD2-40E1-9FFC-8AAA444CEAA5}"/>
              </a:ext>
            </a:extLst>
          </p:cNvPr>
          <p:cNvSpPr/>
          <p:nvPr/>
        </p:nvSpPr>
        <p:spPr>
          <a:xfrm>
            <a:off x="3638956" y="4310298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Down Arrow 22">
            <a:extLst>
              <a:ext uri="{FF2B5EF4-FFF2-40B4-BE49-F238E27FC236}">
                <a16:creationId xmlns:a16="http://schemas.microsoft.com/office/drawing/2014/main" id="{22AF02A4-DE29-42AD-821D-C63550B20D22}"/>
              </a:ext>
            </a:extLst>
          </p:cNvPr>
          <p:cNvSpPr/>
          <p:nvPr/>
        </p:nvSpPr>
        <p:spPr>
          <a:xfrm>
            <a:off x="8044641" y="4290658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6">
            <a:extLst>
              <a:ext uri="{FF2B5EF4-FFF2-40B4-BE49-F238E27FC236}">
                <a16:creationId xmlns:a16="http://schemas.microsoft.com/office/drawing/2014/main" id="{8B3B2115-E8C6-FF55-8978-86AFF081B7B2}"/>
              </a:ext>
            </a:extLst>
          </p:cNvPr>
          <p:cNvSpPr/>
          <p:nvPr/>
        </p:nvSpPr>
        <p:spPr>
          <a:xfrm>
            <a:off x="8037420" y="4616230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43">
            <a:extLst>
              <a:ext uri="{FF2B5EF4-FFF2-40B4-BE49-F238E27FC236}">
                <a16:creationId xmlns:a16="http://schemas.microsoft.com/office/drawing/2014/main" id="{039A9FF0-55EA-CE7E-8A3E-42322F6361F1}"/>
              </a:ext>
            </a:extLst>
          </p:cNvPr>
          <p:cNvSpPr/>
          <p:nvPr/>
        </p:nvSpPr>
        <p:spPr>
          <a:xfrm>
            <a:off x="3640320" y="2456842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7">
            <a:extLst>
              <a:ext uri="{FF2B5EF4-FFF2-40B4-BE49-F238E27FC236}">
                <a16:creationId xmlns:a16="http://schemas.microsoft.com/office/drawing/2014/main" id="{FF416609-440E-E219-5F21-348FB3A65418}"/>
              </a:ext>
            </a:extLst>
          </p:cNvPr>
          <p:cNvSpPr/>
          <p:nvPr/>
        </p:nvSpPr>
        <p:spPr>
          <a:xfrm rot="10800000">
            <a:off x="8034753" y="6434938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Down Arrow 7">
            <a:extLst>
              <a:ext uri="{FF2B5EF4-FFF2-40B4-BE49-F238E27FC236}">
                <a16:creationId xmlns:a16="http://schemas.microsoft.com/office/drawing/2014/main" id="{C6C47B9D-EFB5-8DB1-F9AD-09DD5DD1590B}"/>
              </a:ext>
            </a:extLst>
          </p:cNvPr>
          <p:cNvSpPr/>
          <p:nvPr/>
        </p:nvSpPr>
        <p:spPr>
          <a:xfrm rot="10800000">
            <a:off x="8034752" y="3177814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Up Arrow 43">
            <a:extLst>
              <a:ext uri="{FF2B5EF4-FFF2-40B4-BE49-F238E27FC236}">
                <a16:creationId xmlns:a16="http://schemas.microsoft.com/office/drawing/2014/main" id="{A86189BB-BEAD-E882-DD78-9954C09C43D3}"/>
              </a:ext>
            </a:extLst>
          </p:cNvPr>
          <p:cNvSpPr/>
          <p:nvPr/>
        </p:nvSpPr>
        <p:spPr>
          <a:xfrm>
            <a:off x="8052527" y="2082446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22">
            <a:extLst>
              <a:ext uri="{FF2B5EF4-FFF2-40B4-BE49-F238E27FC236}">
                <a16:creationId xmlns:a16="http://schemas.microsoft.com/office/drawing/2014/main" id="{C49F7C76-E75D-A751-01B9-1EC5E689FD73}"/>
              </a:ext>
            </a:extLst>
          </p:cNvPr>
          <p:cNvSpPr/>
          <p:nvPr/>
        </p:nvSpPr>
        <p:spPr>
          <a:xfrm>
            <a:off x="8052527" y="1725602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22">
            <a:extLst>
              <a:ext uri="{FF2B5EF4-FFF2-40B4-BE49-F238E27FC236}">
                <a16:creationId xmlns:a16="http://schemas.microsoft.com/office/drawing/2014/main" id="{76FB94E3-3F44-018A-C7C3-AE86193E7F98}"/>
              </a:ext>
            </a:extLst>
          </p:cNvPr>
          <p:cNvSpPr/>
          <p:nvPr/>
        </p:nvSpPr>
        <p:spPr>
          <a:xfrm>
            <a:off x="3629045" y="1735306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22">
            <a:extLst>
              <a:ext uri="{FF2B5EF4-FFF2-40B4-BE49-F238E27FC236}">
                <a16:creationId xmlns:a16="http://schemas.microsoft.com/office/drawing/2014/main" id="{6D4A6A20-76F1-959B-1778-FC4AB78FB1D6}"/>
              </a:ext>
            </a:extLst>
          </p:cNvPr>
          <p:cNvSpPr/>
          <p:nvPr/>
        </p:nvSpPr>
        <p:spPr>
          <a:xfrm>
            <a:off x="3638956" y="4657957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7">
            <a:extLst>
              <a:ext uri="{FF2B5EF4-FFF2-40B4-BE49-F238E27FC236}">
                <a16:creationId xmlns:a16="http://schemas.microsoft.com/office/drawing/2014/main" id="{4147E4C1-A35B-408D-C394-5F8C5941942F}"/>
              </a:ext>
            </a:extLst>
          </p:cNvPr>
          <p:cNvSpPr/>
          <p:nvPr/>
        </p:nvSpPr>
        <p:spPr>
          <a:xfrm>
            <a:off x="3640320" y="3188640"/>
            <a:ext cx="228600" cy="3095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7">
            <a:extLst>
              <a:ext uri="{FF2B5EF4-FFF2-40B4-BE49-F238E27FC236}">
                <a16:creationId xmlns:a16="http://schemas.microsoft.com/office/drawing/2014/main" id="{B8523678-E5EF-D322-5793-86DB8C723821}"/>
              </a:ext>
            </a:extLst>
          </p:cNvPr>
          <p:cNvSpPr/>
          <p:nvPr/>
        </p:nvSpPr>
        <p:spPr>
          <a:xfrm>
            <a:off x="3627160" y="6478493"/>
            <a:ext cx="228600" cy="3095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7">
            <a:extLst>
              <a:ext uri="{FF2B5EF4-FFF2-40B4-BE49-F238E27FC236}">
                <a16:creationId xmlns:a16="http://schemas.microsoft.com/office/drawing/2014/main" id="{23ABCD02-B0E8-AE9E-F525-C118C90A6E44}"/>
              </a:ext>
            </a:extLst>
          </p:cNvPr>
          <p:cNvSpPr/>
          <p:nvPr/>
        </p:nvSpPr>
        <p:spPr>
          <a:xfrm>
            <a:off x="3638956" y="5734697"/>
            <a:ext cx="228600" cy="3095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7">
            <a:extLst>
              <a:ext uri="{FF2B5EF4-FFF2-40B4-BE49-F238E27FC236}">
                <a16:creationId xmlns:a16="http://schemas.microsoft.com/office/drawing/2014/main" id="{2E7A0740-4F20-9E8C-961B-EC9F5ACE91E6}"/>
              </a:ext>
            </a:extLst>
          </p:cNvPr>
          <p:cNvSpPr/>
          <p:nvPr/>
        </p:nvSpPr>
        <p:spPr>
          <a:xfrm>
            <a:off x="8043095" y="5751113"/>
            <a:ext cx="228600" cy="30954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own Arrow 22">
            <a:extLst>
              <a:ext uri="{FF2B5EF4-FFF2-40B4-BE49-F238E27FC236}">
                <a16:creationId xmlns:a16="http://schemas.microsoft.com/office/drawing/2014/main" id="{D28FCD26-3890-A3E3-F3D0-D50CDD92A3BA}"/>
              </a:ext>
            </a:extLst>
          </p:cNvPr>
          <p:cNvSpPr/>
          <p:nvPr/>
        </p:nvSpPr>
        <p:spPr>
          <a:xfrm>
            <a:off x="3640320" y="5038005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22">
            <a:extLst>
              <a:ext uri="{FF2B5EF4-FFF2-40B4-BE49-F238E27FC236}">
                <a16:creationId xmlns:a16="http://schemas.microsoft.com/office/drawing/2014/main" id="{55DF58A6-61ED-0CF3-902C-5A034BA27A6F}"/>
              </a:ext>
            </a:extLst>
          </p:cNvPr>
          <p:cNvSpPr/>
          <p:nvPr/>
        </p:nvSpPr>
        <p:spPr>
          <a:xfrm>
            <a:off x="3640320" y="5354649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22">
            <a:extLst>
              <a:ext uri="{FF2B5EF4-FFF2-40B4-BE49-F238E27FC236}">
                <a16:creationId xmlns:a16="http://schemas.microsoft.com/office/drawing/2014/main" id="{2A373FCA-6473-FEEF-455D-4A6B807451B8}"/>
              </a:ext>
            </a:extLst>
          </p:cNvPr>
          <p:cNvSpPr/>
          <p:nvPr/>
        </p:nvSpPr>
        <p:spPr>
          <a:xfrm>
            <a:off x="3627160" y="2113940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22">
            <a:extLst>
              <a:ext uri="{FF2B5EF4-FFF2-40B4-BE49-F238E27FC236}">
                <a16:creationId xmlns:a16="http://schemas.microsoft.com/office/drawing/2014/main" id="{5B3F5E5C-E37C-FB7F-C72A-F36809708B24}"/>
              </a:ext>
            </a:extLst>
          </p:cNvPr>
          <p:cNvSpPr/>
          <p:nvPr/>
        </p:nvSpPr>
        <p:spPr>
          <a:xfrm>
            <a:off x="3638956" y="2816742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22">
            <a:extLst>
              <a:ext uri="{FF2B5EF4-FFF2-40B4-BE49-F238E27FC236}">
                <a16:creationId xmlns:a16="http://schemas.microsoft.com/office/drawing/2014/main" id="{5762E31F-9D99-92BE-AB55-CD8A1FDD93FB}"/>
              </a:ext>
            </a:extLst>
          </p:cNvPr>
          <p:cNvSpPr/>
          <p:nvPr/>
        </p:nvSpPr>
        <p:spPr>
          <a:xfrm>
            <a:off x="8052527" y="5320765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22">
            <a:extLst>
              <a:ext uri="{FF2B5EF4-FFF2-40B4-BE49-F238E27FC236}">
                <a16:creationId xmlns:a16="http://schemas.microsoft.com/office/drawing/2014/main" id="{81D9389B-3FF2-BD36-0F7F-B505D5BEDF11}"/>
              </a:ext>
            </a:extLst>
          </p:cNvPr>
          <p:cNvSpPr/>
          <p:nvPr/>
        </p:nvSpPr>
        <p:spPr>
          <a:xfrm>
            <a:off x="8034752" y="4967498"/>
            <a:ext cx="228600" cy="30954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7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Vehicles Less than 20 Feet Carried 2022 - 2023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954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352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2427"/>
            <a:ext cx="10299970" cy="879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Freight Trucks (Trucks 20 ft and over) Carried</a:t>
            </a:r>
            <a:br>
              <a:rPr lang="en-US" sz="4000" dirty="0"/>
            </a:br>
            <a:r>
              <a:rPr lang="en-US" sz="4000" dirty="0"/>
              <a:t>  March 2023 vs.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819677"/>
              </p:ext>
            </p:extLst>
          </p:nvPr>
        </p:nvGraphicFramePr>
        <p:xfrm>
          <a:off x="838200" y="1528879"/>
          <a:ext cx="10299970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vs.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Martha’s Vineyard Route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9.5%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1,446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12.5%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Nantucket Route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56     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2.0%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491     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7.0%</a:t>
                      </a:r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Trucks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492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1,937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10.4%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7" name="Oval 36"/>
          <p:cNvSpPr/>
          <p:nvPr/>
        </p:nvSpPr>
        <p:spPr>
          <a:xfrm>
            <a:off x="4922302" y="3871364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312968" y="3862654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8853314" y="3862653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0224311" y="3879338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7">
            <a:extLst>
              <a:ext uri="{FF2B5EF4-FFF2-40B4-BE49-F238E27FC236}">
                <a16:creationId xmlns:a16="http://schemas.microsoft.com/office/drawing/2014/main" id="{4AF1263B-BFB3-47FE-A03D-30171C14F81F}"/>
              </a:ext>
            </a:extLst>
          </p:cNvPr>
          <p:cNvSpPr/>
          <p:nvPr/>
        </p:nvSpPr>
        <p:spPr>
          <a:xfrm rot="10800000">
            <a:off x="7819462" y="3864678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Up Arrow 43">
            <a:extLst>
              <a:ext uri="{FF2B5EF4-FFF2-40B4-BE49-F238E27FC236}">
                <a16:creationId xmlns:a16="http://schemas.microsoft.com/office/drawing/2014/main" id="{DDDD25E6-3572-4D0A-B379-B8E44C2A4D42}"/>
              </a:ext>
            </a:extLst>
          </p:cNvPr>
          <p:cNvSpPr/>
          <p:nvPr/>
        </p:nvSpPr>
        <p:spPr>
          <a:xfrm>
            <a:off x="7820164" y="3118766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Up Arrow 43">
            <a:extLst>
              <a:ext uri="{FF2B5EF4-FFF2-40B4-BE49-F238E27FC236}">
                <a16:creationId xmlns:a16="http://schemas.microsoft.com/office/drawing/2014/main" id="{39BFA8A4-B516-42B7-8C32-A1049C6BD82B}"/>
              </a:ext>
            </a:extLst>
          </p:cNvPr>
          <p:cNvSpPr/>
          <p:nvPr/>
        </p:nvSpPr>
        <p:spPr>
          <a:xfrm>
            <a:off x="7820164" y="237118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p Arrow 43">
            <a:extLst>
              <a:ext uri="{FF2B5EF4-FFF2-40B4-BE49-F238E27FC236}">
                <a16:creationId xmlns:a16="http://schemas.microsoft.com/office/drawing/2014/main" id="{59D6D178-CB1D-8AED-F2D8-77FD8D84F13E}"/>
              </a:ext>
            </a:extLst>
          </p:cNvPr>
          <p:cNvSpPr/>
          <p:nvPr/>
        </p:nvSpPr>
        <p:spPr>
          <a:xfrm>
            <a:off x="3910082" y="313316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Up Arrow 43">
            <a:extLst>
              <a:ext uri="{FF2B5EF4-FFF2-40B4-BE49-F238E27FC236}">
                <a16:creationId xmlns:a16="http://schemas.microsoft.com/office/drawing/2014/main" id="{1BB84058-07E2-5796-1F3D-5E02541E417B}"/>
              </a:ext>
            </a:extLst>
          </p:cNvPr>
          <p:cNvSpPr/>
          <p:nvPr/>
        </p:nvSpPr>
        <p:spPr>
          <a:xfrm>
            <a:off x="3910082" y="237118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7">
            <a:extLst>
              <a:ext uri="{FF2B5EF4-FFF2-40B4-BE49-F238E27FC236}">
                <a16:creationId xmlns:a16="http://schemas.microsoft.com/office/drawing/2014/main" id="{A9371CAA-59BE-2ACB-A15C-2530FBF8C9A4}"/>
              </a:ext>
            </a:extLst>
          </p:cNvPr>
          <p:cNvSpPr/>
          <p:nvPr/>
        </p:nvSpPr>
        <p:spPr>
          <a:xfrm rot="10800000">
            <a:off x="3910082" y="3858162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9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Trucks (20 Feet &amp; Over) Carried 2022 - 2023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0868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74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Cars Parked– March 2023 vs.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204793"/>
              </p:ext>
            </p:extLst>
          </p:nvPr>
        </p:nvGraphicFramePr>
        <p:xfrm>
          <a:off x="838200" y="1825625"/>
          <a:ext cx="9601200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Monthly % Difference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Variance vs.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Y-T-D % Difference vs.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Martha’s Vineyard 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baseline="0" dirty="0"/>
                        <a:t>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baseline="0" dirty="0"/>
                        <a:t>2,864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/>
                        <a:t>Nantucket Route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/>
                        <a:t>34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 6.5%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dirty="0"/>
                        <a:t>25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 Cars Parked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1" dirty="0"/>
                        <a:t>18.6%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/>
                        <a:t>2,889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sz="1800" b="1" dirty="0"/>
                        <a:t>25.4%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4618036" y="4171351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833531" y="4158012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232847" y="4158012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423399" y="4158013"/>
            <a:ext cx="956732" cy="3132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29">
            <a:extLst>
              <a:ext uri="{FF2B5EF4-FFF2-40B4-BE49-F238E27FC236}">
                <a16:creationId xmlns:a16="http://schemas.microsoft.com/office/drawing/2014/main" id="{C3D05AC3-7D11-451B-845E-B5C1F8AC571A}"/>
              </a:ext>
            </a:extLst>
          </p:cNvPr>
          <p:cNvSpPr/>
          <p:nvPr/>
        </p:nvSpPr>
        <p:spPr>
          <a:xfrm>
            <a:off x="7335302" y="2688491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40">
            <a:extLst>
              <a:ext uri="{FF2B5EF4-FFF2-40B4-BE49-F238E27FC236}">
                <a16:creationId xmlns:a16="http://schemas.microsoft.com/office/drawing/2014/main" id="{53E92C4E-634D-4F88-866D-387B9990EDD9}"/>
              </a:ext>
            </a:extLst>
          </p:cNvPr>
          <p:cNvSpPr/>
          <p:nvPr/>
        </p:nvSpPr>
        <p:spPr>
          <a:xfrm rot="10800000">
            <a:off x="7335302" y="4158012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40">
            <a:extLst>
              <a:ext uri="{FF2B5EF4-FFF2-40B4-BE49-F238E27FC236}">
                <a16:creationId xmlns:a16="http://schemas.microsoft.com/office/drawing/2014/main" id="{472300A6-9A5A-2D32-1BFA-08CDFF3D0C0C}"/>
              </a:ext>
            </a:extLst>
          </p:cNvPr>
          <p:cNvSpPr/>
          <p:nvPr/>
        </p:nvSpPr>
        <p:spPr>
          <a:xfrm rot="10800000">
            <a:off x="3687150" y="4158012"/>
            <a:ext cx="228600" cy="309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29">
            <a:extLst>
              <a:ext uri="{FF2B5EF4-FFF2-40B4-BE49-F238E27FC236}">
                <a16:creationId xmlns:a16="http://schemas.microsoft.com/office/drawing/2014/main" id="{D3D51DDB-FE75-2DBF-2251-F1AE7B2F8196}"/>
              </a:ext>
            </a:extLst>
          </p:cNvPr>
          <p:cNvSpPr/>
          <p:nvPr/>
        </p:nvSpPr>
        <p:spPr>
          <a:xfrm>
            <a:off x="3683981" y="2680923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Up Arrow 29">
            <a:extLst>
              <a:ext uri="{FF2B5EF4-FFF2-40B4-BE49-F238E27FC236}">
                <a16:creationId xmlns:a16="http://schemas.microsoft.com/office/drawing/2014/main" id="{8E31D199-B978-93C9-27ED-2D17102D3AD3}"/>
              </a:ext>
            </a:extLst>
          </p:cNvPr>
          <p:cNvSpPr/>
          <p:nvPr/>
        </p:nvSpPr>
        <p:spPr>
          <a:xfrm>
            <a:off x="3683981" y="3419467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29">
            <a:extLst>
              <a:ext uri="{FF2B5EF4-FFF2-40B4-BE49-F238E27FC236}">
                <a16:creationId xmlns:a16="http://schemas.microsoft.com/office/drawing/2014/main" id="{901EDA41-E65F-36D1-8ED8-74A7CB3CC1B3}"/>
              </a:ext>
            </a:extLst>
          </p:cNvPr>
          <p:cNvSpPr/>
          <p:nvPr/>
        </p:nvSpPr>
        <p:spPr>
          <a:xfrm>
            <a:off x="7335302" y="3429000"/>
            <a:ext cx="228600" cy="310896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1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Cars Parked 2022 - 2023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356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11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15617</TotalTime>
  <Words>1340</Words>
  <Application>Microsoft Macintosh PowerPoint</Application>
  <PresentationFormat>Widescreen</PresentationFormat>
  <Paragraphs>504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Steamship Authority Update</vt:lpstr>
      <vt:lpstr>Passengers Carried – March 2023 vs. March 2022</vt:lpstr>
      <vt:lpstr>Passengers Carried 2022 - 2023</vt:lpstr>
      <vt:lpstr>Vehicles Less than 20 ft. Carried – March 2023 vs. 2022</vt:lpstr>
      <vt:lpstr>Vehicles Less than 20 Feet Carried 2022 - 2023</vt:lpstr>
      <vt:lpstr>Freight Trucks (Trucks 20 ft and over) Carried   March 2023 vs. 2022</vt:lpstr>
      <vt:lpstr>Trucks (20 Feet &amp; Over) Carried 2022 - 2023</vt:lpstr>
      <vt:lpstr>Cars Parked– March 2023 vs. 2022</vt:lpstr>
      <vt:lpstr>Cars Parked 2022 - 2023</vt:lpstr>
      <vt:lpstr>Trip Summary Report</vt:lpstr>
      <vt:lpstr>Financial Snapshot</vt:lpstr>
      <vt:lpstr>Operating Revenues – March 2023 vs. Budget</vt:lpstr>
      <vt:lpstr>Operating Revenues - 2023 </vt:lpstr>
      <vt:lpstr>Operating Expenses – March 2023 vs. Budget</vt:lpstr>
      <vt:lpstr>Operating Expenses - 2023 </vt:lpstr>
      <vt:lpstr>Passengers Carried – April 1-30, 2023 vs. 2022</vt:lpstr>
      <vt:lpstr>Vehicles Carried – April 1-30, 2023 vs.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Summary – November 2020</dc:title>
  <dc:creator>Robert Davis</dc:creator>
  <cp:lastModifiedBy>James Malkin</cp:lastModifiedBy>
  <cp:revision>583</cp:revision>
  <cp:lastPrinted>2023-04-27T20:57:58Z</cp:lastPrinted>
  <dcterms:created xsi:type="dcterms:W3CDTF">2021-01-13T21:45:04Z</dcterms:created>
  <dcterms:modified xsi:type="dcterms:W3CDTF">2023-05-15T21:12:15Z</dcterms:modified>
</cp:coreProperties>
</file>